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72" r:id="rId5"/>
    <p:sldId id="273" r:id="rId6"/>
    <p:sldId id="274" r:id="rId7"/>
    <p:sldId id="264" r:id="rId8"/>
    <p:sldId id="265" r:id="rId9"/>
    <p:sldId id="269" r:id="rId10"/>
    <p:sldId id="262" r:id="rId11"/>
    <p:sldId id="271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B48"/>
    <a:srgbClr val="224C7E"/>
    <a:srgbClr val="F1A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9577F-DE69-4FC9-AD9E-A9D09C7BABF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B0BBACF-7401-4D97-BE01-CB70C307F240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/>
            <a:t>1ª Islas Baleares (28 </a:t>
          </a:r>
          <a:r>
            <a:rPr lang="es-ES" b="0"/>
            <a:t>kg/hab)</a:t>
          </a:r>
        </a:p>
      </dgm:t>
    </dgm:pt>
    <dgm:pt modelId="{C6F1A9DC-7746-4369-83A3-022360A1DE7A}" type="parTrans" cxnId="{D3EAD317-7914-48B7-AD44-9C7E1C539814}">
      <dgm:prSet/>
      <dgm:spPr/>
      <dgm:t>
        <a:bodyPr/>
        <a:lstStyle/>
        <a:p>
          <a:endParaRPr lang="es-ES"/>
        </a:p>
      </dgm:t>
    </dgm:pt>
    <dgm:pt modelId="{1EC95FF5-129E-43E2-B27C-3E195C866B43}" type="sibTrans" cxnId="{D3EAD317-7914-48B7-AD44-9C7E1C539814}">
      <dgm:prSet/>
      <dgm:spPr/>
      <dgm:t>
        <a:bodyPr/>
        <a:lstStyle/>
        <a:p>
          <a:endParaRPr lang="es-ES"/>
        </a:p>
      </dgm:t>
    </dgm:pt>
    <dgm:pt modelId="{B18BACFD-4441-41F2-9828-42CC491B2675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/>
            <a:t>2ª </a:t>
          </a:r>
          <a:r>
            <a:rPr lang="es-ES" dirty="0" smtClean="0"/>
            <a:t>País Vasco </a:t>
          </a:r>
          <a:r>
            <a:rPr lang="es-ES" dirty="0"/>
            <a:t>(</a:t>
          </a:r>
          <a:r>
            <a:rPr lang="es-ES" b="0" dirty="0"/>
            <a:t>26,3 kg/</a:t>
          </a:r>
          <a:r>
            <a:rPr lang="es-ES" b="0" dirty="0" err="1"/>
            <a:t>hab</a:t>
          </a:r>
          <a:r>
            <a:rPr lang="es-ES" b="0" dirty="0"/>
            <a:t>)</a:t>
          </a:r>
        </a:p>
      </dgm:t>
    </dgm:pt>
    <dgm:pt modelId="{BDD82D10-3099-43C8-91D5-289B10854584}" type="parTrans" cxnId="{84E8E2BA-9C52-4B6A-8DCF-9CF42296E06C}">
      <dgm:prSet/>
      <dgm:spPr/>
      <dgm:t>
        <a:bodyPr/>
        <a:lstStyle/>
        <a:p>
          <a:endParaRPr lang="es-ES"/>
        </a:p>
      </dgm:t>
    </dgm:pt>
    <dgm:pt modelId="{3B623329-C975-4901-B833-D92440FA8CF9}" type="sibTrans" cxnId="{84E8E2BA-9C52-4B6A-8DCF-9CF42296E06C}">
      <dgm:prSet/>
      <dgm:spPr/>
      <dgm:t>
        <a:bodyPr/>
        <a:lstStyle/>
        <a:p>
          <a:endParaRPr lang="es-ES"/>
        </a:p>
      </dgm:t>
    </dgm:pt>
    <dgm:pt modelId="{D380547E-42DE-4BFB-888C-0AD3A57AF9A7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0" dirty="0"/>
            <a:t>3ª La </a:t>
          </a:r>
          <a:r>
            <a:rPr lang="es-ES" b="0" dirty="0" smtClean="0"/>
            <a:t>Rioja </a:t>
          </a:r>
          <a:r>
            <a:rPr lang="es-ES" b="0" dirty="0"/>
            <a:t>(24 kg/</a:t>
          </a:r>
          <a:r>
            <a:rPr lang="es-ES" b="0" dirty="0" err="1"/>
            <a:t>hab</a:t>
          </a:r>
          <a:r>
            <a:rPr lang="es-ES" b="0" dirty="0"/>
            <a:t>)</a:t>
          </a:r>
        </a:p>
      </dgm:t>
    </dgm:pt>
    <dgm:pt modelId="{733189EE-9D81-4647-89F3-52EED80622C5}" type="parTrans" cxnId="{2DCA1659-3D64-4B0E-9AA2-33EC2E874D57}">
      <dgm:prSet/>
      <dgm:spPr/>
      <dgm:t>
        <a:bodyPr/>
        <a:lstStyle/>
        <a:p>
          <a:endParaRPr lang="es-ES"/>
        </a:p>
      </dgm:t>
    </dgm:pt>
    <dgm:pt modelId="{D97371C8-AECA-4842-A71B-6F8E9DD0ECF9}" type="sibTrans" cxnId="{2DCA1659-3D64-4B0E-9AA2-33EC2E874D57}">
      <dgm:prSet/>
      <dgm:spPr/>
      <dgm:t>
        <a:bodyPr/>
        <a:lstStyle/>
        <a:p>
          <a:endParaRPr lang="es-ES"/>
        </a:p>
      </dgm:t>
    </dgm:pt>
    <dgm:pt modelId="{FD4D9E72-AECB-4E0A-9EF5-7953532E5326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>
              <a:solidFill>
                <a:schemeClr val="accent6">
                  <a:lumMod val="50000"/>
                </a:schemeClr>
              </a:solidFill>
            </a:rPr>
            <a:t>4ª </a:t>
          </a:r>
          <a:r>
            <a:rPr lang="es-ES" sz="1200" b="1" dirty="0" smtClean="0">
              <a:solidFill>
                <a:schemeClr val="accent6">
                  <a:lumMod val="50000"/>
                </a:schemeClr>
              </a:solidFill>
            </a:rPr>
            <a:t>Navarra (</a:t>
          </a:r>
          <a:r>
            <a:rPr lang="es-ES" sz="1200" b="1" dirty="0">
              <a:solidFill>
                <a:schemeClr val="accent6">
                  <a:lumMod val="50000"/>
                </a:schemeClr>
              </a:solidFill>
            </a:rPr>
            <a:t>23,8 kg/</a:t>
          </a:r>
          <a:r>
            <a:rPr lang="es-ES" sz="1200" b="1" dirty="0" err="1">
              <a:solidFill>
                <a:schemeClr val="accent6">
                  <a:lumMod val="50000"/>
                </a:schemeClr>
              </a:solidFill>
            </a:rPr>
            <a:t>hab</a:t>
          </a:r>
          <a:r>
            <a:rPr lang="es-ES" sz="1200" b="1" dirty="0" smtClean="0">
              <a:solidFill>
                <a:schemeClr val="accent6">
                  <a:lumMod val="50000"/>
                </a:schemeClr>
              </a:solidFill>
            </a:rPr>
            <a:t>)</a:t>
          </a:r>
        </a:p>
      </dgm:t>
    </dgm:pt>
    <dgm:pt modelId="{9D4C5A47-9106-4AE8-87A4-E5AD17A717E6}" type="parTrans" cxnId="{C4EAC89B-5321-4D90-B37F-DF0FF6A1B1AA}">
      <dgm:prSet/>
      <dgm:spPr/>
      <dgm:t>
        <a:bodyPr/>
        <a:lstStyle/>
        <a:p>
          <a:endParaRPr lang="es-ES"/>
        </a:p>
      </dgm:t>
    </dgm:pt>
    <dgm:pt modelId="{9A4C4169-FA5D-42C8-9A23-D7F05526F83A}" type="sibTrans" cxnId="{C4EAC89B-5321-4D90-B37F-DF0FF6A1B1AA}">
      <dgm:prSet/>
      <dgm:spPr/>
      <dgm:t>
        <a:bodyPr/>
        <a:lstStyle/>
        <a:p>
          <a:endParaRPr lang="es-ES"/>
        </a:p>
      </dgm:t>
    </dgm:pt>
    <dgm:pt modelId="{FD299DC1-6230-442C-8222-5D6C38CC00E6}" type="pres">
      <dgm:prSet presAssocID="{8639577F-DE69-4FC9-AD9E-A9D09C7BABF1}" presName="compositeShape" presStyleCnt="0">
        <dgm:presLayoutVars>
          <dgm:dir/>
          <dgm:resizeHandles/>
        </dgm:presLayoutVars>
      </dgm:prSet>
      <dgm:spPr/>
    </dgm:pt>
    <dgm:pt modelId="{1EB2FC99-FAE9-44C6-A4BF-FCA06422EEF2}" type="pres">
      <dgm:prSet presAssocID="{8639577F-DE69-4FC9-AD9E-A9D09C7BABF1}" presName="pyramid" presStyleLbl="node1" presStyleIdx="0" presStyleCnt="1" custLinFactNeighborX="694"/>
      <dgm:spPr>
        <a:solidFill>
          <a:schemeClr val="accent6">
            <a:lumMod val="75000"/>
          </a:schemeClr>
        </a:solidFill>
      </dgm:spPr>
    </dgm:pt>
    <dgm:pt modelId="{D50C32AD-7DD6-49C4-B3B4-B47EA5EBDF45}" type="pres">
      <dgm:prSet presAssocID="{8639577F-DE69-4FC9-AD9E-A9D09C7BABF1}" presName="theList" presStyleCnt="0"/>
      <dgm:spPr/>
    </dgm:pt>
    <dgm:pt modelId="{8D80C3D0-CCB2-416C-9B26-71776DD4C9F6}" type="pres">
      <dgm:prSet presAssocID="{AB0BBACF-7401-4D97-BE01-CB70C307F240}" presName="aNode" presStyleLbl="fgAcc1" presStyleIdx="0" presStyleCnt="4" custScaleX="109821" custLinFactNeighborX="-2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418E0-B6F6-4DD6-A167-6B7E3A99CAEB}" type="pres">
      <dgm:prSet presAssocID="{AB0BBACF-7401-4D97-BE01-CB70C307F240}" presName="aSpace" presStyleCnt="0"/>
      <dgm:spPr/>
    </dgm:pt>
    <dgm:pt modelId="{C32CE838-454E-4E55-A0B1-05DF04573E26}" type="pres">
      <dgm:prSet presAssocID="{B18BACFD-4441-41F2-9828-42CC491B2675}" presName="aNode" presStyleLbl="fgAcc1" presStyleIdx="1" presStyleCnt="4" custScaleX="114096" custLinFactNeighborX="5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7F8EF-9357-49D8-903C-415D0C5F596D}" type="pres">
      <dgm:prSet presAssocID="{B18BACFD-4441-41F2-9828-42CC491B2675}" presName="aSpace" presStyleCnt="0"/>
      <dgm:spPr/>
    </dgm:pt>
    <dgm:pt modelId="{292CA9C7-6FB1-475A-A5E4-A6E1F986FA1F}" type="pres">
      <dgm:prSet presAssocID="{D380547E-42DE-4BFB-888C-0AD3A57AF9A7}" presName="aNode" presStyleLbl="fgAcc1" presStyleIdx="2" presStyleCnt="4" custLinFactNeighborX="106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116D3-E63D-490D-80E4-FC45D31949CD}" type="pres">
      <dgm:prSet presAssocID="{D380547E-42DE-4BFB-888C-0AD3A57AF9A7}" presName="aSpace" presStyleCnt="0"/>
      <dgm:spPr/>
    </dgm:pt>
    <dgm:pt modelId="{C315480D-6DE8-4BE4-A721-A71B08C5D5C0}" type="pres">
      <dgm:prSet presAssocID="{FD4D9E72-AECB-4E0A-9EF5-7953532E5326}" presName="aNode" presStyleLbl="fgAcc1" presStyleIdx="3" presStyleCnt="4" custScaleX="120056" custScaleY="72612" custLinFactNeighborX="36118" custLinFactNeighborY="310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3453A-08C1-4F25-AD16-B44F32AF3F58}" type="pres">
      <dgm:prSet presAssocID="{FD4D9E72-AECB-4E0A-9EF5-7953532E5326}" presName="aSpace" presStyleCnt="0"/>
      <dgm:spPr/>
    </dgm:pt>
  </dgm:ptLst>
  <dgm:cxnLst>
    <dgm:cxn modelId="{BAB239F6-CFA5-4563-90CD-CBF469A1B277}" type="presOf" srcId="{D380547E-42DE-4BFB-888C-0AD3A57AF9A7}" destId="{292CA9C7-6FB1-475A-A5E4-A6E1F986FA1F}" srcOrd="0" destOrd="0" presId="urn:microsoft.com/office/officeart/2005/8/layout/pyramid2"/>
    <dgm:cxn modelId="{D3EAD317-7914-48B7-AD44-9C7E1C539814}" srcId="{8639577F-DE69-4FC9-AD9E-A9D09C7BABF1}" destId="{AB0BBACF-7401-4D97-BE01-CB70C307F240}" srcOrd="0" destOrd="0" parTransId="{C6F1A9DC-7746-4369-83A3-022360A1DE7A}" sibTransId="{1EC95FF5-129E-43E2-B27C-3E195C866B43}"/>
    <dgm:cxn modelId="{C98E307A-BEE9-4945-B4F7-2188B8799E26}" type="presOf" srcId="{8639577F-DE69-4FC9-AD9E-A9D09C7BABF1}" destId="{FD299DC1-6230-442C-8222-5D6C38CC00E6}" srcOrd="0" destOrd="0" presId="urn:microsoft.com/office/officeart/2005/8/layout/pyramid2"/>
    <dgm:cxn modelId="{EA3A35D9-1454-4809-B327-D83634FFEFD9}" type="presOf" srcId="{FD4D9E72-AECB-4E0A-9EF5-7953532E5326}" destId="{C315480D-6DE8-4BE4-A721-A71B08C5D5C0}" srcOrd="0" destOrd="0" presId="urn:microsoft.com/office/officeart/2005/8/layout/pyramid2"/>
    <dgm:cxn modelId="{2DCA1659-3D64-4B0E-9AA2-33EC2E874D57}" srcId="{8639577F-DE69-4FC9-AD9E-A9D09C7BABF1}" destId="{D380547E-42DE-4BFB-888C-0AD3A57AF9A7}" srcOrd="2" destOrd="0" parTransId="{733189EE-9D81-4647-89F3-52EED80622C5}" sibTransId="{D97371C8-AECA-4842-A71B-6F8E9DD0ECF9}"/>
    <dgm:cxn modelId="{D97BF4CD-7723-4D36-B6CF-E2A0442885DA}" type="presOf" srcId="{AB0BBACF-7401-4D97-BE01-CB70C307F240}" destId="{8D80C3D0-CCB2-416C-9B26-71776DD4C9F6}" srcOrd="0" destOrd="0" presId="urn:microsoft.com/office/officeart/2005/8/layout/pyramid2"/>
    <dgm:cxn modelId="{C4EAC89B-5321-4D90-B37F-DF0FF6A1B1AA}" srcId="{8639577F-DE69-4FC9-AD9E-A9D09C7BABF1}" destId="{FD4D9E72-AECB-4E0A-9EF5-7953532E5326}" srcOrd="3" destOrd="0" parTransId="{9D4C5A47-9106-4AE8-87A4-E5AD17A717E6}" sibTransId="{9A4C4169-FA5D-42C8-9A23-D7F05526F83A}"/>
    <dgm:cxn modelId="{C0A153B6-18E9-45DE-AD57-46CBCDE1AE4E}" type="presOf" srcId="{B18BACFD-4441-41F2-9828-42CC491B2675}" destId="{C32CE838-454E-4E55-A0B1-05DF04573E26}" srcOrd="0" destOrd="0" presId="urn:microsoft.com/office/officeart/2005/8/layout/pyramid2"/>
    <dgm:cxn modelId="{84E8E2BA-9C52-4B6A-8DCF-9CF42296E06C}" srcId="{8639577F-DE69-4FC9-AD9E-A9D09C7BABF1}" destId="{B18BACFD-4441-41F2-9828-42CC491B2675}" srcOrd="1" destOrd="0" parTransId="{BDD82D10-3099-43C8-91D5-289B10854584}" sibTransId="{3B623329-C975-4901-B833-D92440FA8CF9}"/>
    <dgm:cxn modelId="{FB819332-F1E4-41B1-ABC5-18BDD88D8868}" type="presParOf" srcId="{FD299DC1-6230-442C-8222-5D6C38CC00E6}" destId="{1EB2FC99-FAE9-44C6-A4BF-FCA06422EEF2}" srcOrd="0" destOrd="0" presId="urn:microsoft.com/office/officeart/2005/8/layout/pyramid2"/>
    <dgm:cxn modelId="{1FFFE11B-C712-4A17-A368-E2714718AACF}" type="presParOf" srcId="{FD299DC1-6230-442C-8222-5D6C38CC00E6}" destId="{D50C32AD-7DD6-49C4-B3B4-B47EA5EBDF45}" srcOrd="1" destOrd="0" presId="urn:microsoft.com/office/officeart/2005/8/layout/pyramid2"/>
    <dgm:cxn modelId="{F978F926-149C-4661-BD95-E3C639BEF4EB}" type="presParOf" srcId="{D50C32AD-7DD6-49C4-B3B4-B47EA5EBDF45}" destId="{8D80C3D0-CCB2-416C-9B26-71776DD4C9F6}" srcOrd="0" destOrd="0" presId="urn:microsoft.com/office/officeart/2005/8/layout/pyramid2"/>
    <dgm:cxn modelId="{AA40C1F9-F670-489D-84DC-1865CFB707C0}" type="presParOf" srcId="{D50C32AD-7DD6-49C4-B3B4-B47EA5EBDF45}" destId="{7E7418E0-B6F6-4DD6-A167-6B7E3A99CAEB}" srcOrd="1" destOrd="0" presId="urn:microsoft.com/office/officeart/2005/8/layout/pyramid2"/>
    <dgm:cxn modelId="{3EECDA94-7247-4147-A573-2290EE2AF175}" type="presParOf" srcId="{D50C32AD-7DD6-49C4-B3B4-B47EA5EBDF45}" destId="{C32CE838-454E-4E55-A0B1-05DF04573E26}" srcOrd="2" destOrd="0" presId="urn:microsoft.com/office/officeart/2005/8/layout/pyramid2"/>
    <dgm:cxn modelId="{3547F45D-1B39-4616-BA48-24D02537C4B4}" type="presParOf" srcId="{D50C32AD-7DD6-49C4-B3B4-B47EA5EBDF45}" destId="{9B57F8EF-9357-49D8-903C-415D0C5F596D}" srcOrd="3" destOrd="0" presId="urn:microsoft.com/office/officeart/2005/8/layout/pyramid2"/>
    <dgm:cxn modelId="{59147741-1435-41F9-82DC-63D969B86FDF}" type="presParOf" srcId="{D50C32AD-7DD6-49C4-B3B4-B47EA5EBDF45}" destId="{292CA9C7-6FB1-475A-A5E4-A6E1F986FA1F}" srcOrd="4" destOrd="0" presId="urn:microsoft.com/office/officeart/2005/8/layout/pyramid2"/>
    <dgm:cxn modelId="{8DF0AF9C-74D0-422C-A0D8-3778E5B8D3DE}" type="presParOf" srcId="{D50C32AD-7DD6-49C4-B3B4-B47EA5EBDF45}" destId="{94D116D3-E63D-490D-80E4-FC45D31949CD}" srcOrd="5" destOrd="0" presId="urn:microsoft.com/office/officeart/2005/8/layout/pyramid2"/>
    <dgm:cxn modelId="{7019D23E-F5D4-43C5-9E8A-EC9C8C38A0F1}" type="presParOf" srcId="{D50C32AD-7DD6-49C4-B3B4-B47EA5EBDF45}" destId="{C315480D-6DE8-4BE4-A721-A71B08C5D5C0}" srcOrd="6" destOrd="0" presId="urn:microsoft.com/office/officeart/2005/8/layout/pyramid2"/>
    <dgm:cxn modelId="{7A50DAC0-162D-4621-A47E-C012BCA4E81B}" type="presParOf" srcId="{D50C32AD-7DD6-49C4-B3B4-B47EA5EBDF45}" destId="{7033453A-08C1-4F25-AD16-B44F32AF3F5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9577F-DE69-4FC9-AD9E-A9D09C7BABF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B0BBACF-7401-4D97-BE01-CB70C307F240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1ª Cataluña (55,5 </a:t>
          </a:r>
          <a:r>
            <a:rPr lang="es-ES" b="0" dirty="0" smtClean="0"/>
            <a:t>kg/</a:t>
          </a:r>
          <a:r>
            <a:rPr lang="es-ES" b="0" dirty="0" err="1" smtClean="0"/>
            <a:t>hab</a:t>
          </a:r>
          <a:r>
            <a:rPr lang="es-ES" b="0" dirty="0" smtClean="0"/>
            <a:t>)</a:t>
          </a:r>
          <a:endParaRPr lang="es-ES" b="0" dirty="0"/>
        </a:p>
      </dgm:t>
    </dgm:pt>
    <dgm:pt modelId="{C6F1A9DC-7746-4369-83A3-022360A1DE7A}" type="parTrans" cxnId="{D3EAD317-7914-48B7-AD44-9C7E1C539814}">
      <dgm:prSet/>
      <dgm:spPr/>
      <dgm:t>
        <a:bodyPr/>
        <a:lstStyle/>
        <a:p>
          <a:endParaRPr lang="es-ES"/>
        </a:p>
      </dgm:t>
    </dgm:pt>
    <dgm:pt modelId="{1EC95FF5-129E-43E2-B27C-3E195C866B43}" type="sibTrans" cxnId="{D3EAD317-7914-48B7-AD44-9C7E1C539814}">
      <dgm:prSet/>
      <dgm:spPr/>
      <dgm:t>
        <a:bodyPr/>
        <a:lstStyle/>
        <a:p>
          <a:endParaRPr lang="es-ES"/>
        </a:p>
      </dgm:t>
    </dgm:pt>
    <dgm:pt modelId="{B18BACFD-4441-41F2-9828-42CC491B2675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>
              <a:solidFill>
                <a:schemeClr val="accent2">
                  <a:lumMod val="50000"/>
                </a:schemeClr>
              </a:solidFill>
            </a:rPr>
            <a:t>2ª </a:t>
          </a:r>
          <a:r>
            <a:rPr lang="es-ES" sz="1200" b="1" dirty="0" smtClean="0">
              <a:solidFill>
                <a:schemeClr val="accent2">
                  <a:lumMod val="50000"/>
                </a:schemeClr>
              </a:solidFill>
            </a:rPr>
            <a:t>Navarra (36 </a:t>
          </a:r>
          <a:r>
            <a:rPr lang="es-ES" sz="1200" b="1" dirty="0">
              <a:solidFill>
                <a:schemeClr val="accent2">
                  <a:lumMod val="50000"/>
                </a:schemeClr>
              </a:solidFill>
            </a:rPr>
            <a:t>kg/</a:t>
          </a:r>
          <a:r>
            <a:rPr lang="es-ES" sz="1200" b="1" dirty="0" err="1">
              <a:solidFill>
                <a:schemeClr val="accent2">
                  <a:lumMod val="50000"/>
                </a:schemeClr>
              </a:solidFill>
            </a:rPr>
            <a:t>hab</a:t>
          </a:r>
          <a:r>
            <a:rPr lang="es-ES" sz="1200" b="1" dirty="0">
              <a:solidFill>
                <a:schemeClr val="accent2">
                  <a:lumMod val="50000"/>
                </a:schemeClr>
              </a:solidFill>
            </a:rPr>
            <a:t>)</a:t>
          </a:r>
        </a:p>
      </dgm:t>
    </dgm:pt>
    <dgm:pt modelId="{BDD82D10-3099-43C8-91D5-289B10854584}" type="parTrans" cxnId="{84E8E2BA-9C52-4B6A-8DCF-9CF42296E06C}">
      <dgm:prSet/>
      <dgm:spPr/>
      <dgm:t>
        <a:bodyPr/>
        <a:lstStyle/>
        <a:p>
          <a:endParaRPr lang="es-ES"/>
        </a:p>
      </dgm:t>
    </dgm:pt>
    <dgm:pt modelId="{3B623329-C975-4901-B833-D92440FA8CF9}" type="sibTrans" cxnId="{84E8E2BA-9C52-4B6A-8DCF-9CF42296E06C}">
      <dgm:prSet/>
      <dgm:spPr/>
      <dgm:t>
        <a:bodyPr/>
        <a:lstStyle/>
        <a:p>
          <a:endParaRPr lang="es-ES"/>
        </a:p>
      </dgm:t>
    </dgm:pt>
    <dgm:pt modelId="{D380547E-42DE-4BFB-888C-0AD3A57AF9A7}">
      <dgm:prSet phldrT="[Texto]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0" dirty="0"/>
            <a:t>3ª País Vasco (24,3 kg/</a:t>
          </a:r>
          <a:r>
            <a:rPr lang="es-ES" b="0" dirty="0" err="1"/>
            <a:t>hab</a:t>
          </a:r>
          <a:r>
            <a:rPr lang="es-ES" b="0" dirty="0" smtClean="0"/>
            <a:t>)</a:t>
          </a:r>
          <a:endParaRPr lang="es-ES" b="0" dirty="0"/>
        </a:p>
      </dgm:t>
    </dgm:pt>
    <dgm:pt modelId="{733189EE-9D81-4647-89F3-52EED80622C5}" type="parTrans" cxnId="{2DCA1659-3D64-4B0E-9AA2-33EC2E874D57}">
      <dgm:prSet/>
      <dgm:spPr/>
      <dgm:t>
        <a:bodyPr/>
        <a:lstStyle/>
        <a:p>
          <a:endParaRPr lang="es-ES"/>
        </a:p>
      </dgm:t>
    </dgm:pt>
    <dgm:pt modelId="{D97371C8-AECA-4842-A71B-6F8E9DD0ECF9}" type="sibTrans" cxnId="{2DCA1659-3D64-4B0E-9AA2-33EC2E874D57}">
      <dgm:prSet/>
      <dgm:spPr/>
      <dgm:t>
        <a:bodyPr/>
        <a:lstStyle/>
        <a:p>
          <a:endParaRPr lang="es-ES"/>
        </a:p>
      </dgm:t>
    </dgm:pt>
    <dgm:pt modelId="{FD4D9E72-AECB-4E0A-9EF5-7953532E5326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100" b="0" dirty="0"/>
            <a:t>4ª Baleares (22,5 kg/</a:t>
          </a:r>
          <a:r>
            <a:rPr lang="es-ES" sz="1100" b="0" dirty="0" err="1"/>
            <a:t>hab</a:t>
          </a:r>
          <a:r>
            <a:rPr lang="es-ES" sz="1100" b="0" dirty="0" smtClean="0"/>
            <a:t>)</a:t>
          </a:r>
          <a:endParaRPr lang="es-ES" sz="1100" b="0" dirty="0"/>
        </a:p>
      </dgm:t>
    </dgm:pt>
    <dgm:pt modelId="{9D4C5A47-9106-4AE8-87A4-E5AD17A717E6}" type="parTrans" cxnId="{C4EAC89B-5321-4D90-B37F-DF0FF6A1B1AA}">
      <dgm:prSet/>
      <dgm:spPr/>
      <dgm:t>
        <a:bodyPr/>
        <a:lstStyle/>
        <a:p>
          <a:endParaRPr lang="es-ES"/>
        </a:p>
      </dgm:t>
    </dgm:pt>
    <dgm:pt modelId="{9A4C4169-FA5D-42C8-9A23-D7F05526F83A}" type="sibTrans" cxnId="{C4EAC89B-5321-4D90-B37F-DF0FF6A1B1AA}">
      <dgm:prSet/>
      <dgm:spPr/>
      <dgm:t>
        <a:bodyPr/>
        <a:lstStyle/>
        <a:p>
          <a:endParaRPr lang="es-ES"/>
        </a:p>
      </dgm:t>
    </dgm:pt>
    <dgm:pt modelId="{FD299DC1-6230-442C-8222-5D6C38CC00E6}" type="pres">
      <dgm:prSet presAssocID="{8639577F-DE69-4FC9-AD9E-A9D09C7BABF1}" presName="compositeShape" presStyleCnt="0">
        <dgm:presLayoutVars>
          <dgm:dir/>
          <dgm:resizeHandles/>
        </dgm:presLayoutVars>
      </dgm:prSet>
      <dgm:spPr/>
    </dgm:pt>
    <dgm:pt modelId="{1EB2FC99-FAE9-44C6-A4BF-FCA06422EEF2}" type="pres">
      <dgm:prSet presAssocID="{8639577F-DE69-4FC9-AD9E-A9D09C7BABF1}" presName="pyramid" presStyleLbl="node1" presStyleIdx="0" presStyleCnt="1" custLinFactNeighborX="694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D50C32AD-7DD6-49C4-B3B4-B47EA5EBDF45}" type="pres">
      <dgm:prSet presAssocID="{8639577F-DE69-4FC9-AD9E-A9D09C7BABF1}" presName="theList" presStyleCnt="0"/>
      <dgm:spPr/>
    </dgm:pt>
    <dgm:pt modelId="{8D80C3D0-CCB2-416C-9B26-71776DD4C9F6}" type="pres">
      <dgm:prSet presAssocID="{AB0BBACF-7401-4D97-BE01-CB70C307F240}" presName="aNode" presStyleLbl="fgAcc1" presStyleIdx="0" presStyleCnt="4" custScaleX="109821" custLinFactNeighborX="-2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418E0-B6F6-4DD6-A167-6B7E3A99CAEB}" type="pres">
      <dgm:prSet presAssocID="{AB0BBACF-7401-4D97-BE01-CB70C307F240}" presName="aSpace" presStyleCnt="0"/>
      <dgm:spPr/>
    </dgm:pt>
    <dgm:pt modelId="{C32CE838-454E-4E55-A0B1-05DF04573E26}" type="pres">
      <dgm:prSet presAssocID="{B18BACFD-4441-41F2-9828-42CC491B2675}" presName="aNode" presStyleLbl="fgAcc1" presStyleIdx="1" presStyleCnt="4" custScaleX="114096" custLinFactNeighborX="5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7F8EF-9357-49D8-903C-415D0C5F596D}" type="pres">
      <dgm:prSet presAssocID="{B18BACFD-4441-41F2-9828-42CC491B2675}" presName="aSpace" presStyleCnt="0"/>
      <dgm:spPr/>
    </dgm:pt>
    <dgm:pt modelId="{292CA9C7-6FB1-475A-A5E4-A6E1F986FA1F}" type="pres">
      <dgm:prSet presAssocID="{D380547E-42DE-4BFB-888C-0AD3A57AF9A7}" presName="aNode" presStyleLbl="fgAcc1" presStyleIdx="2" presStyleCnt="4" custScaleX="126868" custLinFactNeighborX="24024" custLinFactNeighborY="-187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116D3-E63D-490D-80E4-FC45D31949CD}" type="pres">
      <dgm:prSet presAssocID="{D380547E-42DE-4BFB-888C-0AD3A57AF9A7}" presName="aSpace" presStyleCnt="0"/>
      <dgm:spPr/>
    </dgm:pt>
    <dgm:pt modelId="{C315480D-6DE8-4BE4-A721-A71B08C5D5C0}" type="pres">
      <dgm:prSet presAssocID="{FD4D9E72-AECB-4E0A-9EF5-7953532E5326}" presName="aNode" presStyleLbl="fgAcc1" presStyleIdx="3" presStyleCnt="4" custScaleX="121287" custLinFactNeighborX="323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3453A-08C1-4F25-AD16-B44F32AF3F58}" type="pres">
      <dgm:prSet presAssocID="{FD4D9E72-AECB-4E0A-9EF5-7953532E5326}" presName="aSpace" presStyleCnt="0"/>
      <dgm:spPr/>
    </dgm:pt>
  </dgm:ptLst>
  <dgm:cxnLst>
    <dgm:cxn modelId="{BAB239F6-CFA5-4563-90CD-CBF469A1B277}" type="presOf" srcId="{D380547E-42DE-4BFB-888C-0AD3A57AF9A7}" destId="{292CA9C7-6FB1-475A-A5E4-A6E1F986FA1F}" srcOrd="0" destOrd="0" presId="urn:microsoft.com/office/officeart/2005/8/layout/pyramid2"/>
    <dgm:cxn modelId="{D3EAD317-7914-48B7-AD44-9C7E1C539814}" srcId="{8639577F-DE69-4FC9-AD9E-A9D09C7BABF1}" destId="{AB0BBACF-7401-4D97-BE01-CB70C307F240}" srcOrd="0" destOrd="0" parTransId="{C6F1A9DC-7746-4369-83A3-022360A1DE7A}" sibTransId="{1EC95FF5-129E-43E2-B27C-3E195C866B43}"/>
    <dgm:cxn modelId="{C98E307A-BEE9-4945-B4F7-2188B8799E26}" type="presOf" srcId="{8639577F-DE69-4FC9-AD9E-A9D09C7BABF1}" destId="{FD299DC1-6230-442C-8222-5D6C38CC00E6}" srcOrd="0" destOrd="0" presId="urn:microsoft.com/office/officeart/2005/8/layout/pyramid2"/>
    <dgm:cxn modelId="{EA3A35D9-1454-4809-B327-D83634FFEFD9}" type="presOf" srcId="{FD4D9E72-AECB-4E0A-9EF5-7953532E5326}" destId="{C315480D-6DE8-4BE4-A721-A71B08C5D5C0}" srcOrd="0" destOrd="0" presId="urn:microsoft.com/office/officeart/2005/8/layout/pyramid2"/>
    <dgm:cxn modelId="{2DCA1659-3D64-4B0E-9AA2-33EC2E874D57}" srcId="{8639577F-DE69-4FC9-AD9E-A9D09C7BABF1}" destId="{D380547E-42DE-4BFB-888C-0AD3A57AF9A7}" srcOrd="2" destOrd="0" parTransId="{733189EE-9D81-4647-89F3-52EED80622C5}" sibTransId="{D97371C8-AECA-4842-A71B-6F8E9DD0ECF9}"/>
    <dgm:cxn modelId="{D97BF4CD-7723-4D36-B6CF-E2A0442885DA}" type="presOf" srcId="{AB0BBACF-7401-4D97-BE01-CB70C307F240}" destId="{8D80C3D0-CCB2-416C-9B26-71776DD4C9F6}" srcOrd="0" destOrd="0" presId="urn:microsoft.com/office/officeart/2005/8/layout/pyramid2"/>
    <dgm:cxn modelId="{C4EAC89B-5321-4D90-B37F-DF0FF6A1B1AA}" srcId="{8639577F-DE69-4FC9-AD9E-A9D09C7BABF1}" destId="{FD4D9E72-AECB-4E0A-9EF5-7953532E5326}" srcOrd="3" destOrd="0" parTransId="{9D4C5A47-9106-4AE8-87A4-E5AD17A717E6}" sibTransId="{9A4C4169-FA5D-42C8-9A23-D7F05526F83A}"/>
    <dgm:cxn modelId="{C0A153B6-18E9-45DE-AD57-46CBCDE1AE4E}" type="presOf" srcId="{B18BACFD-4441-41F2-9828-42CC491B2675}" destId="{C32CE838-454E-4E55-A0B1-05DF04573E26}" srcOrd="0" destOrd="0" presId="urn:microsoft.com/office/officeart/2005/8/layout/pyramid2"/>
    <dgm:cxn modelId="{84E8E2BA-9C52-4B6A-8DCF-9CF42296E06C}" srcId="{8639577F-DE69-4FC9-AD9E-A9D09C7BABF1}" destId="{B18BACFD-4441-41F2-9828-42CC491B2675}" srcOrd="1" destOrd="0" parTransId="{BDD82D10-3099-43C8-91D5-289B10854584}" sibTransId="{3B623329-C975-4901-B833-D92440FA8CF9}"/>
    <dgm:cxn modelId="{FB819332-F1E4-41B1-ABC5-18BDD88D8868}" type="presParOf" srcId="{FD299DC1-6230-442C-8222-5D6C38CC00E6}" destId="{1EB2FC99-FAE9-44C6-A4BF-FCA06422EEF2}" srcOrd="0" destOrd="0" presId="urn:microsoft.com/office/officeart/2005/8/layout/pyramid2"/>
    <dgm:cxn modelId="{1FFFE11B-C712-4A17-A368-E2714718AACF}" type="presParOf" srcId="{FD299DC1-6230-442C-8222-5D6C38CC00E6}" destId="{D50C32AD-7DD6-49C4-B3B4-B47EA5EBDF45}" srcOrd="1" destOrd="0" presId="urn:microsoft.com/office/officeart/2005/8/layout/pyramid2"/>
    <dgm:cxn modelId="{F978F926-149C-4661-BD95-E3C639BEF4EB}" type="presParOf" srcId="{D50C32AD-7DD6-49C4-B3B4-B47EA5EBDF45}" destId="{8D80C3D0-CCB2-416C-9B26-71776DD4C9F6}" srcOrd="0" destOrd="0" presId="urn:microsoft.com/office/officeart/2005/8/layout/pyramid2"/>
    <dgm:cxn modelId="{AA40C1F9-F670-489D-84DC-1865CFB707C0}" type="presParOf" srcId="{D50C32AD-7DD6-49C4-B3B4-B47EA5EBDF45}" destId="{7E7418E0-B6F6-4DD6-A167-6B7E3A99CAEB}" srcOrd="1" destOrd="0" presId="urn:microsoft.com/office/officeart/2005/8/layout/pyramid2"/>
    <dgm:cxn modelId="{3EECDA94-7247-4147-A573-2290EE2AF175}" type="presParOf" srcId="{D50C32AD-7DD6-49C4-B3B4-B47EA5EBDF45}" destId="{C32CE838-454E-4E55-A0B1-05DF04573E26}" srcOrd="2" destOrd="0" presId="urn:microsoft.com/office/officeart/2005/8/layout/pyramid2"/>
    <dgm:cxn modelId="{3547F45D-1B39-4616-BA48-24D02537C4B4}" type="presParOf" srcId="{D50C32AD-7DD6-49C4-B3B4-B47EA5EBDF45}" destId="{9B57F8EF-9357-49D8-903C-415D0C5F596D}" srcOrd="3" destOrd="0" presId="urn:microsoft.com/office/officeart/2005/8/layout/pyramid2"/>
    <dgm:cxn modelId="{59147741-1435-41F9-82DC-63D969B86FDF}" type="presParOf" srcId="{D50C32AD-7DD6-49C4-B3B4-B47EA5EBDF45}" destId="{292CA9C7-6FB1-475A-A5E4-A6E1F986FA1F}" srcOrd="4" destOrd="0" presId="urn:microsoft.com/office/officeart/2005/8/layout/pyramid2"/>
    <dgm:cxn modelId="{8DF0AF9C-74D0-422C-A0D8-3778E5B8D3DE}" type="presParOf" srcId="{D50C32AD-7DD6-49C4-B3B4-B47EA5EBDF45}" destId="{94D116D3-E63D-490D-80E4-FC45D31949CD}" srcOrd="5" destOrd="0" presId="urn:microsoft.com/office/officeart/2005/8/layout/pyramid2"/>
    <dgm:cxn modelId="{7019D23E-F5D4-43C5-9E8A-EC9C8C38A0F1}" type="presParOf" srcId="{D50C32AD-7DD6-49C4-B3B4-B47EA5EBDF45}" destId="{C315480D-6DE8-4BE4-A721-A71B08C5D5C0}" srcOrd="6" destOrd="0" presId="urn:microsoft.com/office/officeart/2005/8/layout/pyramid2"/>
    <dgm:cxn modelId="{7A50DAC0-162D-4621-A47E-C012BCA4E81B}" type="presParOf" srcId="{D50C32AD-7DD6-49C4-B3B4-B47EA5EBDF45}" destId="{7033453A-08C1-4F25-AD16-B44F32AF3F5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39577F-DE69-4FC9-AD9E-A9D09C7BABF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B0BBACF-7401-4D97-BE01-CB70C307F240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>
              <a:solidFill>
                <a:schemeClr val="accent5">
                  <a:lumMod val="50000"/>
                </a:schemeClr>
              </a:solidFill>
            </a:rPr>
            <a:t>1ª </a:t>
          </a:r>
          <a:r>
            <a:rPr lang="es-ES" sz="1200" b="1" dirty="0" smtClean="0">
              <a:solidFill>
                <a:schemeClr val="accent5">
                  <a:lumMod val="50000"/>
                </a:schemeClr>
              </a:solidFill>
            </a:rPr>
            <a:t>Navarra  (41,4 kg/</a:t>
          </a:r>
          <a:r>
            <a:rPr lang="es-ES" sz="1200" b="1" dirty="0" err="1" smtClean="0">
              <a:solidFill>
                <a:schemeClr val="accent5">
                  <a:lumMod val="50000"/>
                </a:schemeClr>
              </a:solidFill>
            </a:rPr>
            <a:t>hab</a:t>
          </a:r>
          <a:r>
            <a:rPr lang="es-ES" sz="1200" b="1" dirty="0" smtClean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1200" b="1" dirty="0">
            <a:solidFill>
              <a:schemeClr val="accent5">
                <a:lumMod val="50000"/>
              </a:schemeClr>
            </a:solidFill>
          </a:endParaRPr>
        </a:p>
      </dgm:t>
    </dgm:pt>
    <dgm:pt modelId="{C6F1A9DC-7746-4369-83A3-022360A1DE7A}" type="parTrans" cxnId="{D3EAD317-7914-48B7-AD44-9C7E1C539814}">
      <dgm:prSet/>
      <dgm:spPr/>
      <dgm:t>
        <a:bodyPr/>
        <a:lstStyle/>
        <a:p>
          <a:endParaRPr lang="es-ES"/>
        </a:p>
      </dgm:t>
    </dgm:pt>
    <dgm:pt modelId="{1EC95FF5-129E-43E2-B27C-3E195C866B43}" type="sibTrans" cxnId="{D3EAD317-7914-48B7-AD44-9C7E1C539814}">
      <dgm:prSet/>
      <dgm:spPr/>
      <dgm:t>
        <a:bodyPr/>
        <a:lstStyle/>
        <a:p>
          <a:endParaRPr lang="es-ES"/>
        </a:p>
      </dgm:t>
    </dgm:pt>
    <dgm:pt modelId="{FD299DC1-6230-442C-8222-5D6C38CC00E6}" type="pres">
      <dgm:prSet presAssocID="{8639577F-DE69-4FC9-AD9E-A9D09C7BABF1}" presName="compositeShape" presStyleCnt="0">
        <dgm:presLayoutVars>
          <dgm:dir/>
          <dgm:resizeHandles/>
        </dgm:presLayoutVars>
      </dgm:prSet>
      <dgm:spPr/>
    </dgm:pt>
    <dgm:pt modelId="{1EB2FC99-FAE9-44C6-A4BF-FCA06422EEF2}" type="pres">
      <dgm:prSet presAssocID="{8639577F-DE69-4FC9-AD9E-A9D09C7BABF1}" presName="pyramid" presStyleLbl="node1" presStyleIdx="0" presStyleCnt="1" custLinFactNeighborX="6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D50C32AD-7DD6-49C4-B3B4-B47EA5EBDF45}" type="pres">
      <dgm:prSet presAssocID="{8639577F-DE69-4FC9-AD9E-A9D09C7BABF1}" presName="theList" presStyleCnt="0"/>
      <dgm:spPr/>
    </dgm:pt>
    <dgm:pt modelId="{8D80C3D0-CCB2-416C-9B26-71776DD4C9F6}" type="pres">
      <dgm:prSet presAssocID="{AB0BBACF-7401-4D97-BE01-CB70C307F240}" presName="aNode" presStyleLbl="fgAcc1" presStyleIdx="0" presStyleCnt="1" custScaleX="109821" custScaleY="17110" custLinFactY="-16816" custLinFactNeighborX="281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418E0-B6F6-4DD6-A167-6B7E3A99CAEB}" type="pres">
      <dgm:prSet presAssocID="{AB0BBACF-7401-4D97-BE01-CB70C307F240}" presName="aSpace" presStyleCnt="0"/>
      <dgm:spPr/>
    </dgm:pt>
  </dgm:ptLst>
  <dgm:cxnLst>
    <dgm:cxn modelId="{C98E307A-BEE9-4945-B4F7-2188B8799E26}" type="presOf" srcId="{8639577F-DE69-4FC9-AD9E-A9D09C7BABF1}" destId="{FD299DC1-6230-442C-8222-5D6C38CC00E6}" srcOrd="0" destOrd="0" presId="urn:microsoft.com/office/officeart/2005/8/layout/pyramid2"/>
    <dgm:cxn modelId="{D3EAD317-7914-48B7-AD44-9C7E1C539814}" srcId="{8639577F-DE69-4FC9-AD9E-A9D09C7BABF1}" destId="{AB0BBACF-7401-4D97-BE01-CB70C307F240}" srcOrd="0" destOrd="0" parTransId="{C6F1A9DC-7746-4369-83A3-022360A1DE7A}" sibTransId="{1EC95FF5-129E-43E2-B27C-3E195C866B43}"/>
    <dgm:cxn modelId="{D97BF4CD-7723-4D36-B6CF-E2A0442885DA}" type="presOf" srcId="{AB0BBACF-7401-4D97-BE01-CB70C307F240}" destId="{8D80C3D0-CCB2-416C-9B26-71776DD4C9F6}" srcOrd="0" destOrd="0" presId="urn:microsoft.com/office/officeart/2005/8/layout/pyramid2"/>
    <dgm:cxn modelId="{FB819332-F1E4-41B1-ABC5-18BDD88D8868}" type="presParOf" srcId="{FD299DC1-6230-442C-8222-5D6C38CC00E6}" destId="{1EB2FC99-FAE9-44C6-A4BF-FCA06422EEF2}" srcOrd="0" destOrd="0" presId="urn:microsoft.com/office/officeart/2005/8/layout/pyramid2"/>
    <dgm:cxn modelId="{1FFFE11B-C712-4A17-A368-E2714718AACF}" type="presParOf" srcId="{FD299DC1-6230-442C-8222-5D6C38CC00E6}" destId="{D50C32AD-7DD6-49C4-B3B4-B47EA5EBDF45}" srcOrd="1" destOrd="0" presId="urn:microsoft.com/office/officeart/2005/8/layout/pyramid2"/>
    <dgm:cxn modelId="{F978F926-149C-4661-BD95-E3C639BEF4EB}" type="presParOf" srcId="{D50C32AD-7DD6-49C4-B3B4-B47EA5EBDF45}" destId="{8D80C3D0-CCB2-416C-9B26-71776DD4C9F6}" srcOrd="0" destOrd="0" presId="urn:microsoft.com/office/officeart/2005/8/layout/pyramid2"/>
    <dgm:cxn modelId="{AA40C1F9-F670-489D-84DC-1865CFB707C0}" type="presParOf" srcId="{D50C32AD-7DD6-49C4-B3B4-B47EA5EBDF45}" destId="{7E7418E0-B6F6-4DD6-A167-6B7E3A99CAE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9577F-DE69-4FC9-AD9E-A9D09C7BABF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B0BBACF-7401-4D97-BE01-CB70C307F24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 smtClean="0">
              <a:solidFill>
                <a:schemeClr val="accent4">
                  <a:lumMod val="75000"/>
                </a:schemeClr>
              </a:solidFill>
            </a:rPr>
            <a:t>2ª Navarra  (26,5 kg/</a:t>
          </a:r>
          <a:r>
            <a:rPr lang="es-ES" sz="1200" b="1" dirty="0" err="1" smtClean="0">
              <a:solidFill>
                <a:schemeClr val="accent4">
                  <a:lumMod val="75000"/>
                </a:schemeClr>
              </a:solidFill>
            </a:rPr>
            <a:t>hab</a:t>
          </a:r>
          <a:r>
            <a:rPr lang="es-ES" sz="1200" b="1" dirty="0" smtClean="0">
              <a:solidFill>
                <a:schemeClr val="accent4">
                  <a:lumMod val="75000"/>
                </a:schemeClr>
              </a:solidFill>
            </a:rPr>
            <a:t>)</a:t>
          </a:r>
          <a:endParaRPr lang="es-ES" sz="1200" b="1" dirty="0">
            <a:solidFill>
              <a:schemeClr val="accent4">
                <a:lumMod val="75000"/>
              </a:schemeClr>
            </a:solidFill>
          </a:endParaRPr>
        </a:p>
      </dgm:t>
    </dgm:pt>
    <dgm:pt modelId="{1EC95FF5-129E-43E2-B27C-3E195C866B43}" type="sibTrans" cxnId="{D3EAD317-7914-48B7-AD44-9C7E1C539814}">
      <dgm:prSet/>
      <dgm:spPr/>
      <dgm:t>
        <a:bodyPr/>
        <a:lstStyle/>
        <a:p>
          <a:endParaRPr lang="es-ES"/>
        </a:p>
      </dgm:t>
    </dgm:pt>
    <dgm:pt modelId="{C6F1A9DC-7746-4369-83A3-022360A1DE7A}" type="parTrans" cxnId="{D3EAD317-7914-48B7-AD44-9C7E1C539814}">
      <dgm:prSet/>
      <dgm:spPr/>
      <dgm:t>
        <a:bodyPr/>
        <a:lstStyle/>
        <a:p>
          <a:endParaRPr lang="es-ES"/>
        </a:p>
      </dgm:t>
    </dgm:pt>
    <dgm:pt modelId="{FD299DC1-6230-442C-8222-5D6C38CC00E6}" type="pres">
      <dgm:prSet presAssocID="{8639577F-DE69-4FC9-AD9E-A9D09C7BABF1}" presName="compositeShape" presStyleCnt="0">
        <dgm:presLayoutVars>
          <dgm:dir/>
          <dgm:resizeHandles/>
        </dgm:presLayoutVars>
      </dgm:prSet>
      <dgm:spPr/>
    </dgm:pt>
    <dgm:pt modelId="{1EB2FC99-FAE9-44C6-A4BF-FCA06422EEF2}" type="pres">
      <dgm:prSet presAssocID="{8639577F-DE69-4FC9-AD9E-A9D09C7BABF1}" presName="pyramid" presStyleLbl="node1" presStyleIdx="0" presStyleCnt="1" custLinFactNeighborX="694"/>
      <dgm:spPr>
        <a:solidFill>
          <a:schemeClr val="accent4"/>
        </a:solidFill>
      </dgm:spPr>
      <dgm:t>
        <a:bodyPr/>
        <a:lstStyle/>
        <a:p>
          <a:endParaRPr lang="es-ES"/>
        </a:p>
      </dgm:t>
    </dgm:pt>
    <dgm:pt modelId="{D50C32AD-7DD6-49C4-B3B4-B47EA5EBDF45}" type="pres">
      <dgm:prSet presAssocID="{8639577F-DE69-4FC9-AD9E-A9D09C7BABF1}" presName="theList" presStyleCnt="0"/>
      <dgm:spPr/>
    </dgm:pt>
    <dgm:pt modelId="{8D80C3D0-CCB2-416C-9B26-71776DD4C9F6}" type="pres">
      <dgm:prSet presAssocID="{AB0BBACF-7401-4D97-BE01-CB70C307F240}" presName="aNode" presStyleLbl="fgAcc1" presStyleIdx="0" presStyleCnt="1" custScaleX="109821" custScaleY="17689" custLinFactNeighborX="14758" custLinFactNeighborY="90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418E0-B6F6-4DD6-A167-6B7E3A99CAEB}" type="pres">
      <dgm:prSet presAssocID="{AB0BBACF-7401-4D97-BE01-CB70C307F240}" presName="aSpace" presStyleCnt="0"/>
      <dgm:spPr/>
    </dgm:pt>
  </dgm:ptLst>
  <dgm:cxnLst>
    <dgm:cxn modelId="{C98E307A-BEE9-4945-B4F7-2188B8799E26}" type="presOf" srcId="{8639577F-DE69-4FC9-AD9E-A9D09C7BABF1}" destId="{FD299DC1-6230-442C-8222-5D6C38CC00E6}" srcOrd="0" destOrd="0" presId="urn:microsoft.com/office/officeart/2005/8/layout/pyramid2"/>
    <dgm:cxn modelId="{D97BF4CD-7723-4D36-B6CF-E2A0442885DA}" type="presOf" srcId="{AB0BBACF-7401-4D97-BE01-CB70C307F240}" destId="{8D80C3D0-CCB2-416C-9B26-71776DD4C9F6}" srcOrd="0" destOrd="0" presId="urn:microsoft.com/office/officeart/2005/8/layout/pyramid2"/>
    <dgm:cxn modelId="{D3EAD317-7914-48B7-AD44-9C7E1C539814}" srcId="{8639577F-DE69-4FC9-AD9E-A9D09C7BABF1}" destId="{AB0BBACF-7401-4D97-BE01-CB70C307F240}" srcOrd="0" destOrd="0" parTransId="{C6F1A9DC-7746-4369-83A3-022360A1DE7A}" sibTransId="{1EC95FF5-129E-43E2-B27C-3E195C866B43}"/>
    <dgm:cxn modelId="{FB819332-F1E4-41B1-ABC5-18BDD88D8868}" type="presParOf" srcId="{FD299DC1-6230-442C-8222-5D6C38CC00E6}" destId="{1EB2FC99-FAE9-44C6-A4BF-FCA06422EEF2}" srcOrd="0" destOrd="0" presId="urn:microsoft.com/office/officeart/2005/8/layout/pyramid2"/>
    <dgm:cxn modelId="{1FFFE11B-C712-4A17-A368-E2714718AACF}" type="presParOf" srcId="{FD299DC1-6230-442C-8222-5D6C38CC00E6}" destId="{D50C32AD-7DD6-49C4-B3B4-B47EA5EBDF45}" srcOrd="1" destOrd="0" presId="urn:microsoft.com/office/officeart/2005/8/layout/pyramid2"/>
    <dgm:cxn modelId="{F978F926-149C-4661-BD95-E3C639BEF4EB}" type="presParOf" srcId="{D50C32AD-7DD6-49C4-B3B4-B47EA5EBDF45}" destId="{8D80C3D0-CCB2-416C-9B26-71776DD4C9F6}" srcOrd="0" destOrd="0" presId="urn:microsoft.com/office/officeart/2005/8/layout/pyramid2"/>
    <dgm:cxn modelId="{AA40C1F9-F670-489D-84DC-1865CFB707C0}" type="presParOf" srcId="{D50C32AD-7DD6-49C4-B3B4-B47EA5EBDF45}" destId="{7E7418E0-B6F6-4DD6-A167-6B7E3A99CAE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2FC99-FAE9-44C6-A4BF-FCA06422EEF2}">
      <dsp:nvSpPr>
        <dsp:cNvPr id="0" name=""/>
        <dsp:cNvSpPr/>
      </dsp:nvSpPr>
      <dsp:spPr>
        <a:xfrm>
          <a:off x="356177" y="0"/>
          <a:ext cx="2494379" cy="2494379"/>
        </a:xfrm>
        <a:prstGeom prst="triangl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0C3D0-CCB2-416C-9B26-71776DD4C9F6}">
      <dsp:nvSpPr>
        <dsp:cNvPr id="0" name=""/>
        <dsp:cNvSpPr/>
      </dsp:nvSpPr>
      <dsp:spPr>
        <a:xfrm>
          <a:off x="1471808" y="249654"/>
          <a:ext cx="1780578" cy="472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1ª Islas Baleares (28 </a:t>
          </a:r>
          <a:r>
            <a:rPr lang="es-ES" sz="1100" b="0" kern="1200"/>
            <a:t>kg/hab)</a:t>
          </a:r>
        </a:p>
      </dsp:txBody>
      <dsp:txXfrm>
        <a:off x="1494853" y="272699"/>
        <a:ext cx="1734488" cy="425990"/>
      </dsp:txXfrm>
    </dsp:sp>
    <dsp:sp modelId="{C32CE838-454E-4E55-A0B1-05DF04573E26}">
      <dsp:nvSpPr>
        <dsp:cNvPr id="0" name=""/>
        <dsp:cNvSpPr/>
      </dsp:nvSpPr>
      <dsp:spPr>
        <a:xfrm>
          <a:off x="1567021" y="780745"/>
          <a:ext cx="1849891" cy="472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2ª </a:t>
          </a:r>
          <a:r>
            <a:rPr lang="es-ES" sz="1100" kern="1200" dirty="0" smtClean="0"/>
            <a:t>País Vasco </a:t>
          </a:r>
          <a:r>
            <a:rPr lang="es-ES" sz="1100" kern="1200" dirty="0"/>
            <a:t>(</a:t>
          </a:r>
          <a:r>
            <a:rPr lang="es-ES" sz="1100" b="0" kern="1200" dirty="0"/>
            <a:t>26,3 kg/</a:t>
          </a:r>
          <a:r>
            <a:rPr lang="es-ES" sz="1100" b="0" kern="1200" dirty="0" err="1"/>
            <a:t>hab</a:t>
          </a:r>
          <a:r>
            <a:rPr lang="es-ES" sz="1100" b="0" kern="1200" dirty="0"/>
            <a:t>)</a:t>
          </a:r>
        </a:p>
      </dsp:txBody>
      <dsp:txXfrm>
        <a:off x="1590066" y="803790"/>
        <a:ext cx="1803801" cy="425990"/>
      </dsp:txXfrm>
    </dsp:sp>
    <dsp:sp modelId="{292CA9C7-6FB1-475A-A5E4-A6E1F986FA1F}">
      <dsp:nvSpPr>
        <dsp:cNvPr id="0" name=""/>
        <dsp:cNvSpPr/>
      </dsp:nvSpPr>
      <dsp:spPr>
        <a:xfrm>
          <a:off x="1759216" y="1311836"/>
          <a:ext cx="1621346" cy="472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/>
            <a:t>3ª La </a:t>
          </a:r>
          <a:r>
            <a:rPr lang="es-ES" sz="1100" b="0" kern="1200" dirty="0" smtClean="0"/>
            <a:t>Rioja </a:t>
          </a:r>
          <a:r>
            <a:rPr lang="es-ES" sz="1100" b="0" kern="1200" dirty="0"/>
            <a:t>(24 kg/</a:t>
          </a:r>
          <a:r>
            <a:rPr lang="es-ES" sz="1100" b="0" kern="1200" dirty="0" err="1"/>
            <a:t>hab</a:t>
          </a:r>
          <a:r>
            <a:rPr lang="es-ES" sz="1100" b="0" kern="1200" dirty="0"/>
            <a:t>)</a:t>
          </a:r>
        </a:p>
      </dsp:txBody>
      <dsp:txXfrm>
        <a:off x="1782261" y="1334881"/>
        <a:ext cx="1575256" cy="425990"/>
      </dsp:txXfrm>
    </dsp:sp>
    <dsp:sp modelId="{C315480D-6DE8-4BE4-A721-A71B08C5D5C0}">
      <dsp:nvSpPr>
        <dsp:cNvPr id="0" name=""/>
        <dsp:cNvSpPr/>
      </dsp:nvSpPr>
      <dsp:spPr>
        <a:xfrm>
          <a:off x="1762334" y="1861256"/>
          <a:ext cx="1946523" cy="34278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accent6">
                  <a:lumMod val="50000"/>
                </a:schemeClr>
              </a:solidFill>
            </a:rPr>
            <a:t>4ª </a:t>
          </a:r>
          <a:r>
            <a:rPr lang="es-ES" sz="1200" b="1" kern="1200" dirty="0" smtClean="0">
              <a:solidFill>
                <a:schemeClr val="accent6">
                  <a:lumMod val="50000"/>
                </a:schemeClr>
              </a:solidFill>
            </a:rPr>
            <a:t>Navarra (</a:t>
          </a:r>
          <a:r>
            <a:rPr lang="es-ES" sz="1200" b="1" kern="1200" dirty="0">
              <a:solidFill>
                <a:schemeClr val="accent6">
                  <a:lumMod val="50000"/>
                </a:schemeClr>
              </a:solidFill>
            </a:rPr>
            <a:t>23,8 kg/</a:t>
          </a:r>
          <a:r>
            <a:rPr lang="es-ES" sz="1200" b="1" kern="1200" dirty="0" err="1">
              <a:solidFill>
                <a:schemeClr val="accent6">
                  <a:lumMod val="50000"/>
                </a:schemeClr>
              </a:solidFill>
            </a:rPr>
            <a:t>hab</a:t>
          </a:r>
          <a:r>
            <a:rPr lang="es-ES" sz="1200" b="1" kern="1200" dirty="0" smtClean="0">
              <a:solidFill>
                <a:schemeClr val="accent6">
                  <a:lumMod val="50000"/>
                </a:schemeClr>
              </a:solidFill>
            </a:rPr>
            <a:t>)</a:t>
          </a:r>
        </a:p>
      </dsp:txBody>
      <dsp:txXfrm>
        <a:off x="1779067" y="1877989"/>
        <a:ext cx="1913057" cy="309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2FC99-FAE9-44C6-A4BF-FCA06422EEF2}">
      <dsp:nvSpPr>
        <dsp:cNvPr id="0" name=""/>
        <dsp:cNvSpPr/>
      </dsp:nvSpPr>
      <dsp:spPr>
        <a:xfrm>
          <a:off x="544206" y="0"/>
          <a:ext cx="2473948" cy="2473948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0C3D0-CCB2-416C-9B26-71776DD4C9F6}">
      <dsp:nvSpPr>
        <dsp:cNvPr id="0" name=""/>
        <dsp:cNvSpPr/>
      </dsp:nvSpPr>
      <dsp:spPr>
        <a:xfrm>
          <a:off x="1650698" y="247636"/>
          <a:ext cx="1765994" cy="439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1ª Cataluña (55,5 </a:t>
          </a:r>
          <a:r>
            <a:rPr lang="es-ES" sz="1100" b="0" kern="1200" dirty="0" smtClean="0"/>
            <a:t>kg/</a:t>
          </a:r>
          <a:r>
            <a:rPr lang="es-ES" sz="1100" b="0" kern="1200" dirty="0" err="1" smtClean="0"/>
            <a:t>hab</a:t>
          </a:r>
          <a:r>
            <a:rPr lang="es-ES" sz="1100" b="0" kern="1200" dirty="0" smtClean="0"/>
            <a:t>)</a:t>
          </a:r>
          <a:endParaRPr lang="es-ES" sz="1100" b="0" kern="1200" dirty="0"/>
        </a:p>
      </dsp:txBody>
      <dsp:txXfrm>
        <a:off x="1672163" y="269101"/>
        <a:ext cx="1723064" cy="396775"/>
      </dsp:txXfrm>
    </dsp:sp>
    <dsp:sp modelId="{C32CE838-454E-4E55-A0B1-05DF04573E26}">
      <dsp:nvSpPr>
        <dsp:cNvPr id="0" name=""/>
        <dsp:cNvSpPr/>
      </dsp:nvSpPr>
      <dsp:spPr>
        <a:xfrm>
          <a:off x="1745132" y="742305"/>
          <a:ext cx="1834739" cy="43970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accent2">
                  <a:lumMod val="50000"/>
                </a:schemeClr>
              </a:solidFill>
            </a:rPr>
            <a:t>2ª </a:t>
          </a:r>
          <a:r>
            <a:rPr lang="es-ES" sz="1200" b="1" kern="1200" dirty="0" smtClean="0">
              <a:solidFill>
                <a:schemeClr val="accent2">
                  <a:lumMod val="50000"/>
                </a:schemeClr>
              </a:solidFill>
            </a:rPr>
            <a:t>Navarra (36 </a:t>
          </a:r>
          <a:r>
            <a:rPr lang="es-ES" sz="1200" b="1" kern="1200" dirty="0">
              <a:solidFill>
                <a:schemeClr val="accent2">
                  <a:lumMod val="50000"/>
                </a:schemeClr>
              </a:solidFill>
            </a:rPr>
            <a:t>kg/</a:t>
          </a:r>
          <a:r>
            <a:rPr lang="es-ES" sz="1200" b="1" kern="1200" dirty="0" err="1">
              <a:solidFill>
                <a:schemeClr val="accent2">
                  <a:lumMod val="50000"/>
                </a:schemeClr>
              </a:solidFill>
            </a:rPr>
            <a:t>hab</a:t>
          </a:r>
          <a:r>
            <a:rPr lang="es-ES" sz="1200" b="1" kern="1200" dirty="0">
              <a:solidFill>
                <a:schemeClr val="accent2">
                  <a:lumMod val="50000"/>
                </a:schemeClr>
              </a:solidFill>
            </a:rPr>
            <a:t>)</a:t>
          </a:r>
        </a:p>
      </dsp:txBody>
      <dsp:txXfrm>
        <a:off x="1766597" y="763770"/>
        <a:ext cx="1791809" cy="396775"/>
      </dsp:txXfrm>
    </dsp:sp>
    <dsp:sp modelId="{292CA9C7-6FB1-475A-A5E4-A6E1F986FA1F}">
      <dsp:nvSpPr>
        <dsp:cNvPr id="0" name=""/>
        <dsp:cNvSpPr/>
      </dsp:nvSpPr>
      <dsp:spPr>
        <a:xfrm>
          <a:off x="1934305" y="1226650"/>
          <a:ext cx="2040121" cy="439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/>
            <a:t>3ª País Vasco (24,3 kg/</a:t>
          </a:r>
          <a:r>
            <a:rPr lang="es-ES" sz="1100" b="0" kern="1200" dirty="0" err="1"/>
            <a:t>hab</a:t>
          </a:r>
          <a:r>
            <a:rPr lang="es-ES" sz="1100" b="0" kern="1200" dirty="0" smtClean="0"/>
            <a:t>)</a:t>
          </a:r>
          <a:endParaRPr lang="es-ES" sz="1100" b="0" kern="1200" dirty="0"/>
        </a:p>
      </dsp:txBody>
      <dsp:txXfrm>
        <a:off x="1955770" y="1248115"/>
        <a:ext cx="1997191" cy="396775"/>
      </dsp:txXfrm>
    </dsp:sp>
    <dsp:sp modelId="{C315480D-6DE8-4BE4-A721-A71B08C5D5C0}">
      <dsp:nvSpPr>
        <dsp:cNvPr id="0" name=""/>
        <dsp:cNvSpPr/>
      </dsp:nvSpPr>
      <dsp:spPr>
        <a:xfrm>
          <a:off x="2113419" y="1731642"/>
          <a:ext cx="1950375" cy="4397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/>
            <a:t>4ª Baleares (22,5 kg/</a:t>
          </a:r>
          <a:r>
            <a:rPr lang="es-ES" sz="1100" b="0" kern="1200" dirty="0" err="1"/>
            <a:t>hab</a:t>
          </a:r>
          <a:r>
            <a:rPr lang="es-ES" sz="1100" b="0" kern="1200" dirty="0" smtClean="0"/>
            <a:t>)</a:t>
          </a:r>
          <a:endParaRPr lang="es-ES" sz="1100" b="0" kern="1200" dirty="0"/>
        </a:p>
      </dsp:txBody>
      <dsp:txXfrm>
        <a:off x="2134884" y="1753107"/>
        <a:ext cx="1907445" cy="396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2FC99-FAE9-44C6-A4BF-FCA06422EEF2}">
      <dsp:nvSpPr>
        <dsp:cNvPr id="0" name=""/>
        <dsp:cNvSpPr/>
      </dsp:nvSpPr>
      <dsp:spPr>
        <a:xfrm>
          <a:off x="542477" y="0"/>
          <a:ext cx="2507875" cy="2507875"/>
        </a:xfrm>
        <a:prstGeom prst="triangl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0C3D0-CCB2-416C-9B26-71776DD4C9F6}">
      <dsp:nvSpPr>
        <dsp:cNvPr id="0" name=""/>
        <dsp:cNvSpPr/>
      </dsp:nvSpPr>
      <dsp:spPr>
        <a:xfrm>
          <a:off x="1703543" y="368737"/>
          <a:ext cx="1790212" cy="343277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accent5">
                  <a:lumMod val="50000"/>
                </a:schemeClr>
              </a:solidFill>
            </a:rPr>
            <a:t>1ª </a:t>
          </a:r>
          <a:r>
            <a:rPr lang="es-ES" sz="1200" b="1" kern="1200" dirty="0" smtClean="0">
              <a:solidFill>
                <a:schemeClr val="accent5">
                  <a:lumMod val="50000"/>
                </a:schemeClr>
              </a:solidFill>
            </a:rPr>
            <a:t>Navarra  (41,4 kg/</a:t>
          </a:r>
          <a:r>
            <a:rPr lang="es-ES" sz="1200" b="1" kern="1200" dirty="0" err="1" smtClean="0">
              <a:solidFill>
                <a:schemeClr val="accent5">
                  <a:lumMod val="50000"/>
                </a:schemeClr>
              </a:solidFill>
            </a:rPr>
            <a:t>hab</a:t>
          </a:r>
          <a:r>
            <a:rPr lang="es-ES" sz="1200" b="1" kern="1200" dirty="0" smtClean="0">
              <a:solidFill>
                <a:schemeClr val="accent5">
                  <a:lumMod val="50000"/>
                </a:schemeClr>
              </a:solidFill>
            </a:rPr>
            <a:t>)</a:t>
          </a:r>
          <a:endParaRPr lang="es-ES" sz="1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720300" y="385494"/>
        <a:ext cx="1756698" cy="309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2FC99-FAE9-44C6-A4BF-FCA06422EEF2}">
      <dsp:nvSpPr>
        <dsp:cNvPr id="0" name=""/>
        <dsp:cNvSpPr/>
      </dsp:nvSpPr>
      <dsp:spPr>
        <a:xfrm>
          <a:off x="542477" y="0"/>
          <a:ext cx="2507875" cy="2507875"/>
        </a:xfrm>
        <a:prstGeom prst="triangl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0C3D0-CCB2-416C-9B26-71776DD4C9F6}">
      <dsp:nvSpPr>
        <dsp:cNvPr id="0" name=""/>
        <dsp:cNvSpPr/>
      </dsp:nvSpPr>
      <dsp:spPr>
        <a:xfrm>
          <a:off x="1939535" y="1178721"/>
          <a:ext cx="1790212" cy="354894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accent4">
                  <a:lumMod val="75000"/>
                </a:schemeClr>
              </a:solidFill>
            </a:rPr>
            <a:t>2ª Navarra  (26,5 kg/</a:t>
          </a:r>
          <a:r>
            <a:rPr lang="es-ES" sz="1200" b="1" kern="1200" dirty="0" err="1" smtClean="0">
              <a:solidFill>
                <a:schemeClr val="accent4">
                  <a:lumMod val="75000"/>
                </a:schemeClr>
              </a:solidFill>
            </a:rPr>
            <a:t>hab</a:t>
          </a:r>
          <a:r>
            <a:rPr lang="es-ES" sz="1200" b="1" kern="1200" dirty="0" smtClean="0">
              <a:solidFill>
                <a:schemeClr val="accent4">
                  <a:lumMod val="75000"/>
                </a:schemeClr>
              </a:solidFill>
            </a:rPr>
            <a:t>)</a:t>
          </a:r>
          <a:endParaRPr lang="es-ES" sz="12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956859" y="1196045"/>
        <a:ext cx="1755564" cy="32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59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7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18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8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82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0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17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35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21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64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09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AE51-0F1F-4CBE-8E57-A8042B2710AE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E361-5274-43A4-B720-BBCFE208B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1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hyperlink" Target="https://www.miteco.gob.es/es/calidad-y-evaluacion-ambiental/publicaciones/Memoria-anual-generacion-gestion-residuos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2.xml"/><Relationship Id="rId18" Type="http://schemas.openxmlformats.org/officeDocument/2006/relationships/diagramQuickStyle" Target="../diagrams/quickStyle3.xml"/><Relationship Id="rId26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21" Type="http://schemas.openxmlformats.org/officeDocument/2006/relationships/diagramData" Target="../diagrams/data4.xml"/><Relationship Id="rId7" Type="http://schemas.openxmlformats.org/officeDocument/2006/relationships/image" Target="../media/image1.png"/><Relationship Id="rId12" Type="http://schemas.openxmlformats.org/officeDocument/2006/relationships/diagramQuickStyle" Target="../diagrams/quickStyle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24" Type="http://schemas.openxmlformats.org/officeDocument/2006/relationships/diagramColors" Target="../diagrams/colors4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23" Type="http://schemas.openxmlformats.org/officeDocument/2006/relationships/diagramQuickStyle" Target="../diagrams/quickStyle4.xml"/><Relationship Id="rId10" Type="http://schemas.openxmlformats.org/officeDocument/2006/relationships/diagramData" Target="../diagrams/data2.xml"/><Relationship Id="rId19" Type="http://schemas.openxmlformats.org/officeDocument/2006/relationships/diagramColors" Target="../diagrams/colors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microsoft.com/office/2007/relationships/diagramDrawing" Target="../diagrams/drawing2.xml"/><Relationship Id="rId22" Type="http://schemas.openxmlformats.org/officeDocument/2006/relationships/diagramLayout" Target="../diagrams/layout4.xml"/><Relationship Id="rId27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613638" y="0"/>
            <a:ext cx="8578362" cy="6022730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6" t="2958" r="28" b="-2958"/>
          <a:stretch/>
        </p:blipFill>
        <p:spPr>
          <a:xfrm>
            <a:off x="0" y="0"/>
            <a:ext cx="3613638" cy="70844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80440" y="1142684"/>
            <a:ext cx="5356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DOMESTICOS Y COMERCIALES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833211" y="4787764"/>
            <a:ext cx="490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ea typeface="Segoe UI Black" panose="020B0A02040204020203" pitchFamily="34" charset="0"/>
              </a:rPr>
              <a:t>Pamplona/Iruña 23 de Marzo de 2021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0" y="357000"/>
            <a:ext cx="12192000" cy="395654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3613638" y="6022731"/>
            <a:ext cx="8578362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0" y="6022731"/>
            <a:ext cx="3613638" cy="83526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5546785" y="3673110"/>
            <a:ext cx="61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</a:t>
            </a:r>
          </a:p>
        </p:txBody>
      </p:sp>
      <p:cxnSp>
        <p:nvCxnSpPr>
          <p:cNvPr id="18" name="Conector recto 17"/>
          <p:cNvCxnSpPr/>
          <p:nvPr/>
        </p:nvCxnSpPr>
        <p:spPr>
          <a:xfrm flipH="1" flipV="1">
            <a:off x="0" y="6022730"/>
            <a:ext cx="12192001" cy="2764"/>
          </a:xfrm>
          <a:prstGeom prst="line">
            <a:avLst/>
          </a:prstGeom>
          <a:ln w="28575">
            <a:solidFill>
              <a:srgbClr val="F1A1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6964822" y="3357782"/>
            <a:ext cx="4728865" cy="0"/>
          </a:xfrm>
          <a:prstGeom prst="line">
            <a:avLst/>
          </a:prstGeom>
          <a:ln w="28575">
            <a:solidFill>
              <a:srgbClr val="F1A1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76045" y="64653"/>
            <a:ext cx="11804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  <a:p>
            <a:pPr algn="r"/>
            <a:endParaRPr lang="es-ES" sz="2800" b="1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3975" y="1026521"/>
            <a:ext cx="675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Novedades - Líneas de trabajo 2021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533996" y="2371377"/>
            <a:ext cx="8819372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120" marR="81915" indent="-342900">
              <a:lnSpc>
                <a:spcPct val="112000"/>
              </a:lnSpc>
              <a:spcAft>
                <a:spcPts val="230"/>
              </a:spcAft>
              <a:buFont typeface="+mj-lt"/>
              <a:buAutoNum type="arabicPeriod"/>
            </a:pPr>
            <a:endParaRPr lang="es-ES" sz="2000" b="1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706120" marR="81915" indent="-342900">
              <a:lnSpc>
                <a:spcPct val="112000"/>
              </a:lnSpc>
              <a:spcAft>
                <a:spcPts val="23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Consolidar la Oficina de prevención </a:t>
            </a:r>
            <a:r>
              <a:rPr lang="es-ES" sz="20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 impulso hacia la Economía Circular</a:t>
            </a:r>
          </a:p>
          <a:p>
            <a:pPr marL="706120" marR="81915" indent="-342900">
              <a:lnSpc>
                <a:spcPct val="112000"/>
              </a:lnSpc>
              <a:spcAft>
                <a:spcPts val="230"/>
              </a:spcAft>
              <a:buFont typeface="+mj-lt"/>
              <a:buAutoNum type="arabicPeriod"/>
            </a:pPr>
            <a:endParaRPr lang="es-ES" sz="2000" b="1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706120" marR="81915" indent="-342900">
              <a:lnSpc>
                <a:spcPct val="112000"/>
              </a:lnSpc>
              <a:spcAft>
                <a:spcPts val="23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Trazabilidad</a:t>
            </a:r>
            <a:r>
              <a:rPr lang="es-E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en toda la cadena de gestión</a:t>
            </a:r>
          </a:p>
          <a:p>
            <a:pPr marL="706120" marR="81915" indent="-342900">
              <a:lnSpc>
                <a:spcPct val="112000"/>
              </a:lnSpc>
              <a:spcAft>
                <a:spcPts val="230"/>
              </a:spcAft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706120" marR="81915" indent="-342900">
              <a:lnSpc>
                <a:spcPct val="112000"/>
              </a:lnSpc>
              <a:spcAft>
                <a:spcPts val="230"/>
              </a:spcAft>
              <a:buFont typeface="+mj-lt"/>
              <a:buAutoNum type="arabicPeriod"/>
            </a:pPr>
            <a:r>
              <a:rPr lang="es-ES" sz="2000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Garantizar </a:t>
            </a:r>
            <a:r>
              <a:rPr lang="es-E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el reciclado</a:t>
            </a:r>
          </a:p>
          <a:p>
            <a:pPr marL="706120" marR="81915" indent="-342900">
              <a:lnSpc>
                <a:spcPct val="112000"/>
              </a:lnSpc>
              <a:spcAft>
                <a:spcPts val="230"/>
              </a:spcAft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613638" y="0"/>
            <a:ext cx="8578362" cy="6022730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6" t="2958" r="28" b="-2958"/>
          <a:stretch/>
        </p:blipFill>
        <p:spPr>
          <a:xfrm>
            <a:off x="0" y="0"/>
            <a:ext cx="3613638" cy="70844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80440" y="1142684"/>
            <a:ext cx="5356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DOMESTICOS Y COMERCIALES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833211" y="4787764"/>
            <a:ext cx="490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ea typeface="Segoe UI Black" panose="020B0A02040204020203" pitchFamily="34" charset="0"/>
              </a:rPr>
              <a:t>Pamplona/Iruña 23 de Marzo de 2021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0" y="357000"/>
            <a:ext cx="12192000" cy="395654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3613638" y="6022731"/>
            <a:ext cx="8578362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0" y="6022731"/>
            <a:ext cx="3613638" cy="83526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5546785" y="3673110"/>
            <a:ext cx="61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</a:t>
            </a:r>
          </a:p>
        </p:txBody>
      </p:sp>
      <p:cxnSp>
        <p:nvCxnSpPr>
          <p:cNvPr id="18" name="Conector recto 17"/>
          <p:cNvCxnSpPr/>
          <p:nvPr/>
        </p:nvCxnSpPr>
        <p:spPr>
          <a:xfrm flipH="1" flipV="1">
            <a:off x="0" y="6022730"/>
            <a:ext cx="12192001" cy="2764"/>
          </a:xfrm>
          <a:prstGeom prst="line">
            <a:avLst/>
          </a:prstGeom>
          <a:ln w="28575">
            <a:solidFill>
              <a:srgbClr val="F1A1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6964822" y="3357782"/>
            <a:ext cx="4728865" cy="0"/>
          </a:xfrm>
          <a:prstGeom prst="line">
            <a:avLst/>
          </a:prstGeom>
          <a:ln w="28575">
            <a:solidFill>
              <a:srgbClr val="F1A1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l="-2313" t="-1125" r="14399" b="1125"/>
          <a:stretch/>
        </p:blipFill>
        <p:spPr>
          <a:xfrm>
            <a:off x="6885305" y="1948803"/>
            <a:ext cx="5111690" cy="42084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26211" y="64653"/>
            <a:ext cx="1155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75317" y="680246"/>
            <a:ext cx="735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Tiempos de pandemia </a:t>
            </a:r>
            <a:endParaRPr lang="es-ES" sz="2800" dirty="0" smtClean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854" y="1212763"/>
            <a:ext cx="8725948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marR="81915" indent="-342900">
              <a:lnSpc>
                <a:spcPct val="2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Gestión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de residuos </a:t>
            </a: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como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servicio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esencial</a:t>
            </a:r>
            <a:endParaRPr lang="en-US" sz="2000" b="1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324000" marR="81915" indent="-342900">
              <a:lnSpc>
                <a:spcPct val="2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Nuevos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residuos</a:t>
            </a:r>
            <a:r>
              <a:rPr lang="en-US" sz="2000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generados</a:t>
            </a:r>
            <a:r>
              <a:rPr lang="en-US" sz="2000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endParaRPr lang="es-ES" sz="2000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324000" marR="81915" indent="-342900">
              <a:lnSpc>
                <a:spcPct val="2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s-E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Adaptación </a:t>
            </a:r>
            <a:r>
              <a:rPr lang="es-ES" sz="2000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de las plantas de </a:t>
            </a:r>
            <a:r>
              <a:rPr lang="es-E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tratamiento a la situación</a:t>
            </a:r>
            <a:endParaRPr lang="es-ES" sz="2000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324000" marR="29210" indent="-342900">
              <a:lnSpc>
                <a:spcPct val="2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Campañas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comunicación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sensibilización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planificadas</a:t>
            </a:r>
            <a:r>
              <a:rPr lang="en-US" sz="2000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aplazadas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o </a:t>
            </a: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reducidas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324000" marR="81915" indent="-342900">
              <a:lnSpc>
                <a:spcPct val="2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Confinamiento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restricciones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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Cambio de </a:t>
            </a:r>
            <a:r>
              <a:rPr lang="en-US" sz="2000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hábitos</a:t>
            </a:r>
            <a:r>
              <a:rPr lang="en-US" sz="2000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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Recogidas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afectadas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endParaRPr lang="es-ES" sz="2000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8222" r="11456"/>
          <a:stretch/>
        </p:blipFill>
        <p:spPr>
          <a:xfrm>
            <a:off x="8813216" y="921826"/>
            <a:ext cx="3101926" cy="22489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802" y="3439815"/>
            <a:ext cx="3107339" cy="22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l="-2313" t="-1125" r="14399" b="1125"/>
          <a:stretch/>
        </p:blipFill>
        <p:spPr>
          <a:xfrm>
            <a:off x="7083159" y="1890004"/>
            <a:ext cx="5111690" cy="42084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-914400" y="64653"/>
            <a:ext cx="1299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0812" y="666134"/>
            <a:ext cx="1156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Evolución - PREVENCION </a:t>
            </a:r>
            <a:endParaRPr lang="es-ES" sz="2800" dirty="0" smtClean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16339"/>
          <a:stretch/>
        </p:blipFill>
        <p:spPr>
          <a:xfrm>
            <a:off x="6095697" y="906342"/>
            <a:ext cx="6096303" cy="368054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1429562"/>
            <a:ext cx="6423209" cy="355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900" marR="81915" indent="-342900">
              <a:lnSpc>
                <a:spcPct val="1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POBLACION 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(661.197 Hab.)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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1%</a:t>
            </a:r>
            <a:r>
              <a:rPr lang="en-US" sz="20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	</a:t>
            </a:r>
          </a:p>
          <a:p>
            <a:pPr marL="534988" marR="81915" indent="-354013">
              <a:lnSpc>
                <a:spcPct val="1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REDUCCIÓN de la GENERACION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~430 kilos/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hab.año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534988" marR="81915" indent="-354013">
              <a:lnSpc>
                <a:spcPct val="1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 1,3%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sobre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2019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434 en 2019)</a:t>
            </a:r>
          </a:p>
          <a:p>
            <a:pPr marL="534988" marR="81915" indent="-354013">
              <a:lnSpc>
                <a:spcPct val="1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 3%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sobre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2010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(442 en 2010)</a:t>
            </a:r>
          </a:p>
          <a:p>
            <a:pPr marL="534988" marR="81915" indent="-354013">
              <a:lnSpc>
                <a:spcPct val="150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endParaRPr lang="en-US" sz="1100" b="1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1106170" marR="81915" lvl="1" indent="-285750">
              <a:lnSpc>
                <a:spcPct val="150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Ralentización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del </a:t>
            </a:r>
            <a:r>
              <a:rPr lang="en-US" sz="1400" b="1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consumo</a:t>
            </a:r>
            <a:r>
              <a:rPr lang="en-US" sz="14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endParaRPr lang="en-US" sz="1400" b="1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1106170" marR="81915" lvl="1" indent="-285750">
              <a:lnSpc>
                <a:spcPct val="150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Modificación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de </a:t>
            </a:r>
            <a:r>
              <a:rPr lang="en-US" sz="1400" b="1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hábitos</a:t>
            </a:r>
            <a:r>
              <a:rPr lang="en-US" sz="14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de </a:t>
            </a: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vida</a:t>
            </a:r>
            <a:endParaRPr lang="en-US" sz="1400" b="1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1106170" marR="81915" lvl="1" indent="-285750">
              <a:lnSpc>
                <a:spcPct val="150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Conciencia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aprovechamiento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desperdicio</a:t>
            </a:r>
            <a:r>
              <a:rPr lang="en-US" sz="1400" b="1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alimentario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)</a:t>
            </a:r>
          </a:p>
          <a:p>
            <a:pPr marL="1106170" marR="81915" lvl="1" indent="-285750">
              <a:lnSpc>
                <a:spcPct val="150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Efectividad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campañas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sensibilización</a:t>
            </a:r>
            <a:r>
              <a:rPr lang="en-US" sz="1400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prevención</a:t>
            </a:r>
            <a:endParaRPr lang="en-US" sz="1400" b="1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64653"/>
            <a:ext cx="1208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  <a:p>
            <a:pPr algn="r"/>
            <a:endParaRPr lang="es-ES" sz="2800" b="1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8697" y="676109"/>
            <a:ext cx="1156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Evolución </a:t>
            </a:r>
            <a:r>
              <a:rPr lang="es-ES_tradnl" sz="2800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las </a:t>
            </a:r>
            <a:r>
              <a:rPr lang="es-ES_tradnl" sz="2800" u="sng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RECOGIDAS 2020  </a:t>
            </a:r>
            <a:endParaRPr lang="es-ES" sz="2800" u="sng" dirty="0" smtClean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18662" y="5648382"/>
            <a:ext cx="190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Ecoembes</a:t>
            </a:r>
            <a:endParaRPr lang="es-ES" dirty="0"/>
          </a:p>
        </p:txBody>
      </p:sp>
      <p:grpSp>
        <p:nvGrpSpPr>
          <p:cNvPr id="16" name="Grupo 15"/>
          <p:cNvGrpSpPr/>
          <p:nvPr/>
        </p:nvGrpSpPr>
        <p:grpSpPr>
          <a:xfrm>
            <a:off x="6191629" y="1245354"/>
            <a:ext cx="5733828" cy="4335755"/>
            <a:chOff x="6508650" y="1199329"/>
            <a:chExt cx="5482078" cy="415518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b="2469"/>
            <a:stretch/>
          </p:blipFill>
          <p:spPr>
            <a:xfrm>
              <a:off x="6508650" y="1199329"/>
              <a:ext cx="5482078" cy="4155186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8268042" y="1403131"/>
              <a:ext cx="393290" cy="155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258210" y="1359856"/>
              <a:ext cx="6760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solidFill>
                    <a:schemeClr val="bg2">
                      <a:lumMod val="50000"/>
                    </a:schemeClr>
                  </a:solidFill>
                </a:rPr>
                <a:t>r</a:t>
              </a:r>
              <a:r>
                <a:rPr lang="es-ES" sz="1050" dirty="0" smtClean="0">
                  <a:solidFill>
                    <a:schemeClr val="bg2">
                      <a:lumMod val="50000"/>
                    </a:schemeClr>
                  </a:solidFill>
                </a:rPr>
                <a:t>ecogió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81179" y="1308701"/>
            <a:ext cx="5644836" cy="4397507"/>
            <a:chOff x="281179" y="1308701"/>
            <a:chExt cx="5406851" cy="416890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/>
            <a:srcRect b="6228"/>
            <a:stretch/>
          </p:blipFill>
          <p:spPr>
            <a:xfrm>
              <a:off x="281179" y="1308701"/>
              <a:ext cx="5406851" cy="416890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3274144" y="1439067"/>
              <a:ext cx="393290" cy="155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3274144" y="1352621"/>
              <a:ext cx="6760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solidFill>
                    <a:schemeClr val="bg2">
                      <a:lumMod val="50000"/>
                    </a:schemeClr>
                  </a:solidFill>
                </a:rPr>
                <a:t>r</a:t>
              </a:r>
              <a:r>
                <a:rPr lang="es-ES" sz="1050" dirty="0" smtClean="0">
                  <a:solidFill>
                    <a:schemeClr val="bg2">
                      <a:lumMod val="50000"/>
                    </a:schemeClr>
                  </a:solidFill>
                </a:rPr>
                <a:t>ecogió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7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64653"/>
            <a:ext cx="1208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  <a:p>
            <a:pPr algn="r"/>
            <a:endParaRPr lang="es-ES" sz="2800" b="1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8697" y="676109"/>
            <a:ext cx="1156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Evolución </a:t>
            </a:r>
            <a:r>
              <a:rPr lang="es-ES_tradnl" sz="2800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las </a:t>
            </a:r>
            <a:r>
              <a:rPr lang="es-ES_tradnl" sz="2800" u="sng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RECOGIDAS 2020  </a:t>
            </a:r>
            <a:endParaRPr lang="es-ES" sz="2800" u="sng" dirty="0" smtClean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94478" y="5522682"/>
            <a:ext cx="18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Ecovidrio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333949" y="1611195"/>
            <a:ext cx="393290" cy="155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5" y="2351141"/>
            <a:ext cx="5593935" cy="3040825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58697" y="1357760"/>
            <a:ext cx="1271562" cy="8925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En 2020, un total de </a:t>
            </a:r>
            <a:r>
              <a:rPr lang="es-ES" sz="1600" b="1" dirty="0" smtClean="0">
                <a:solidFill>
                  <a:schemeClr val="bg1"/>
                </a:solidFill>
              </a:rPr>
              <a:t>23,8 kg </a:t>
            </a:r>
            <a:r>
              <a:rPr lang="es-ES" sz="1200" dirty="0" smtClean="0">
                <a:solidFill>
                  <a:schemeClr val="bg1"/>
                </a:solidFill>
              </a:rPr>
              <a:t>por ciudadano</a:t>
            </a:r>
          </a:p>
          <a:p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820598" y="1350395"/>
            <a:ext cx="25804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</a:t>
            </a:r>
          </a:p>
          <a:p>
            <a:pPr algn="ctr"/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un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9,5%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menos.</a:t>
            </a:r>
          </a:p>
          <a:p>
            <a:pPr algn="ct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recogida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PaP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descendió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63,9%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609" y="1400669"/>
            <a:ext cx="624277" cy="749132"/>
          </a:xfrm>
          <a:prstGeom prst="rect">
            <a:avLst/>
          </a:prstGeom>
        </p:spPr>
      </p:pic>
      <p:pic>
        <p:nvPicPr>
          <p:cNvPr id="24" name="Imagen 23" descr="https://www.reyesdelreciclaje.com/wp-content/uploads/2019/12/contenedor-marro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12967" b="17600"/>
          <a:stretch/>
        </p:blipFill>
        <p:spPr bwMode="auto">
          <a:xfrm>
            <a:off x="6156973" y="1388127"/>
            <a:ext cx="667060" cy="7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10725433" y="1357760"/>
            <a:ext cx="1271562" cy="8925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En 2020, un total de </a:t>
            </a:r>
            <a:r>
              <a:rPr lang="es-ES" sz="1600" b="1" dirty="0" smtClean="0">
                <a:solidFill>
                  <a:schemeClr val="bg1"/>
                </a:solidFill>
              </a:rPr>
              <a:t>40,5 kg </a:t>
            </a:r>
            <a:r>
              <a:rPr lang="es-ES" sz="1200" dirty="0" smtClean="0">
                <a:solidFill>
                  <a:schemeClr val="bg1"/>
                </a:solidFill>
              </a:rPr>
              <a:t>por ciudadano</a:t>
            </a:r>
          </a:p>
          <a:p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189625" y="1290511"/>
            <a:ext cx="27034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</a:t>
            </a:r>
          </a:p>
          <a:p>
            <a:pPr algn="ctr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un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2% 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menos</a:t>
            </a:r>
            <a:r>
              <a:rPr lang="es-ES" sz="1600" baseline="30000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endParaRPr lang="es-E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E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(*Pendiente actualización </a:t>
            </a:r>
          </a:p>
          <a:p>
            <a:pPr algn="ctr"/>
            <a:r>
              <a:rPr lang="es-E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 gestionada en origen) </a:t>
            </a:r>
            <a:endParaRPr lang="es-ES" sz="11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096000" y="5472830"/>
            <a:ext cx="557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/>
              <a:t>Fuente: Elaboración propia a partir de datos del MITERD</a:t>
            </a:r>
          </a:p>
          <a:p>
            <a:r>
              <a:rPr lang="es-ES" sz="800" dirty="0">
                <a:hlinkClick r:id="rId7"/>
              </a:rPr>
              <a:t>https://</a:t>
            </a:r>
            <a:r>
              <a:rPr lang="es-ES" sz="800" dirty="0" smtClean="0">
                <a:hlinkClick r:id="rId7"/>
              </a:rPr>
              <a:t>www.miteco.gob.es/es/calidad-y-evaluacion-ambiental/publicaciones/Memoria-anual-generacion-gestion-residuos.aspx</a:t>
            </a:r>
            <a:endParaRPr lang="es-ES" sz="800" dirty="0" smtClean="0"/>
          </a:p>
          <a:p>
            <a:endParaRPr lang="es-ES" sz="800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244" y="2330458"/>
            <a:ext cx="6097870" cy="30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347934159"/>
              </p:ext>
            </p:extLst>
          </p:nvPr>
        </p:nvGraphicFramePr>
        <p:xfrm>
          <a:off x="8005814" y="3448380"/>
          <a:ext cx="3708858" cy="249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64653"/>
            <a:ext cx="1208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  <a:p>
            <a:pPr algn="r"/>
            <a:endParaRPr lang="es-ES" sz="2800" b="1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13822" y="670330"/>
            <a:ext cx="609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Ranking de las </a:t>
            </a:r>
            <a:r>
              <a:rPr lang="es-ES_tradnl" sz="2800" u="sng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RECOGIDAS 2020  </a:t>
            </a:r>
            <a:endParaRPr lang="es-ES" sz="2800" u="sng" dirty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8258" y="3754041"/>
            <a:ext cx="687470" cy="824964"/>
          </a:xfrm>
          <a:prstGeom prst="rect">
            <a:avLst/>
          </a:prstGeom>
        </p:spPr>
      </p:pic>
      <p:sp>
        <p:nvSpPr>
          <p:cNvPr id="24" name="CuadroTexto 6"/>
          <p:cNvSpPr txBox="1"/>
          <p:nvPr/>
        </p:nvSpPr>
        <p:spPr>
          <a:xfrm rot="17814997">
            <a:off x="8043804" y="4852144"/>
            <a:ext cx="2029478" cy="27329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VIDRIO  - </a:t>
            </a:r>
            <a:r>
              <a:rPr lang="es-ES" sz="1100" b="1" dirty="0" smtClean="0">
                <a:solidFill>
                  <a:schemeClr val="bg1"/>
                </a:solidFill>
              </a:rPr>
              <a:t>Ranking</a:t>
            </a:r>
            <a:r>
              <a:rPr lang="es-ES" sz="1100" b="1" baseline="0" dirty="0" smtClean="0">
                <a:solidFill>
                  <a:schemeClr val="bg1"/>
                </a:solidFill>
              </a:rPr>
              <a:t> por </a:t>
            </a:r>
            <a:r>
              <a:rPr lang="es-ES" sz="1100" b="1" baseline="0" dirty="0">
                <a:solidFill>
                  <a:schemeClr val="bg1"/>
                </a:solidFill>
              </a:rPr>
              <a:t>CCAA</a:t>
            </a:r>
            <a:endParaRPr lang="es-ES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470853492"/>
              </p:ext>
            </p:extLst>
          </p:nvPr>
        </p:nvGraphicFramePr>
        <p:xfrm>
          <a:off x="4850586" y="1112416"/>
          <a:ext cx="4115142" cy="247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CuadroTexto 5"/>
          <p:cNvSpPr txBox="1"/>
          <p:nvPr/>
        </p:nvSpPr>
        <p:spPr>
          <a:xfrm rot="17814997">
            <a:off x="4975268" y="2405012"/>
            <a:ext cx="2352846" cy="2748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b="1" dirty="0">
                <a:solidFill>
                  <a:schemeClr val="bg1"/>
                </a:solidFill>
              </a:rPr>
              <a:t>FORS</a:t>
            </a:r>
            <a:r>
              <a:rPr lang="es-ES" sz="1100" b="1" baseline="0" dirty="0">
                <a:solidFill>
                  <a:schemeClr val="bg1"/>
                </a:solidFill>
              </a:rPr>
              <a:t> - </a:t>
            </a:r>
            <a:r>
              <a:rPr lang="es-ES" sz="1100" b="1" dirty="0">
                <a:solidFill>
                  <a:schemeClr val="bg1"/>
                </a:solidFill>
              </a:rPr>
              <a:t>Ranking</a:t>
            </a:r>
            <a:r>
              <a:rPr lang="es-ES" sz="1100" b="1" baseline="0" dirty="0">
                <a:solidFill>
                  <a:schemeClr val="bg1"/>
                </a:solidFill>
              </a:rPr>
              <a:t>  por CCAA *</a:t>
            </a:r>
            <a:r>
              <a:rPr lang="es-ES" sz="1100" b="1" baseline="0" dirty="0" smtClean="0">
                <a:solidFill>
                  <a:schemeClr val="bg1"/>
                </a:solidFill>
              </a:rPr>
              <a:t>2018</a:t>
            </a:r>
            <a:endParaRPr lang="es-ES" sz="1100" b="1" baseline="0" dirty="0">
              <a:solidFill>
                <a:schemeClr val="bg1"/>
              </a:solidFill>
            </a:endParaRPr>
          </a:p>
        </p:txBody>
      </p:sp>
      <p:pic>
        <p:nvPicPr>
          <p:cNvPr id="28" name="Imagen 27" descr="https://www.reyesdelreciclaje.com/wp-content/uploads/2019/12/contenedor-marron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12967" b="17600"/>
          <a:stretch/>
        </p:blipFill>
        <p:spPr bwMode="auto">
          <a:xfrm>
            <a:off x="5596835" y="1166073"/>
            <a:ext cx="667060" cy="7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4118329986"/>
              </p:ext>
            </p:extLst>
          </p:nvPr>
        </p:nvGraphicFramePr>
        <p:xfrm>
          <a:off x="-332192" y="1103154"/>
          <a:ext cx="4014248" cy="250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31" name="CuadroTexto 5"/>
          <p:cNvSpPr txBox="1"/>
          <p:nvPr/>
        </p:nvSpPr>
        <p:spPr>
          <a:xfrm rot="17814997">
            <a:off x="-300556" y="2408583"/>
            <a:ext cx="2292970" cy="24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PAPEL-CARTON</a:t>
            </a:r>
            <a:r>
              <a:rPr lang="es-ES" sz="1100" b="1" baseline="0" dirty="0" smtClean="0">
                <a:solidFill>
                  <a:schemeClr val="bg1"/>
                </a:solidFill>
              </a:rPr>
              <a:t>-</a:t>
            </a:r>
            <a:r>
              <a:rPr lang="es-ES" sz="1100" b="1" dirty="0" smtClean="0">
                <a:solidFill>
                  <a:schemeClr val="bg1"/>
                </a:solidFill>
              </a:rPr>
              <a:t>Ranking</a:t>
            </a:r>
            <a:r>
              <a:rPr lang="es-ES" sz="1100" b="1" baseline="0" dirty="0" smtClean="0">
                <a:solidFill>
                  <a:schemeClr val="bg1"/>
                </a:solidFill>
              </a:rPr>
              <a:t>  </a:t>
            </a:r>
            <a:r>
              <a:rPr lang="es-ES" sz="1100" b="1" baseline="0" dirty="0">
                <a:solidFill>
                  <a:schemeClr val="bg1"/>
                </a:solidFill>
              </a:rPr>
              <a:t>por </a:t>
            </a:r>
            <a:r>
              <a:rPr lang="es-ES" sz="1100" b="1" baseline="0" dirty="0" smtClean="0">
                <a:solidFill>
                  <a:schemeClr val="bg1"/>
                </a:solidFill>
              </a:rPr>
              <a:t>CCAA</a:t>
            </a:r>
            <a:endParaRPr lang="es-ES" sz="1100" b="1" baseline="0" dirty="0">
              <a:solidFill>
                <a:schemeClr val="bg1"/>
              </a:solidFill>
            </a:endParaRPr>
          </a:p>
        </p:txBody>
      </p:sp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3383876427"/>
              </p:ext>
            </p:extLst>
          </p:nvPr>
        </p:nvGraphicFramePr>
        <p:xfrm>
          <a:off x="1584481" y="3448380"/>
          <a:ext cx="4014248" cy="250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33" name="CuadroTexto 5"/>
          <p:cNvSpPr txBox="1"/>
          <p:nvPr/>
        </p:nvSpPr>
        <p:spPr>
          <a:xfrm rot="17814997">
            <a:off x="1654965" y="4817101"/>
            <a:ext cx="2151007" cy="2413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/>
                </a:solidFill>
              </a:rPr>
              <a:t>ENVASES </a:t>
            </a:r>
            <a:r>
              <a:rPr lang="es-ES" sz="1100" b="1" baseline="0" dirty="0" smtClean="0">
                <a:solidFill>
                  <a:schemeClr val="bg1"/>
                </a:solidFill>
              </a:rPr>
              <a:t>- </a:t>
            </a:r>
            <a:r>
              <a:rPr lang="es-ES" sz="1100" b="1" dirty="0">
                <a:solidFill>
                  <a:schemeClr val="bg1"/>
                </a:solidFill>
              </a:rPr>
              <a:t>Ranking</a:t>
            </a:r>
            <a:r>
              <a:rPr lang="es-ES" sz="1100" b="1" baseline="0" dirty="0">
                <a:solidFill>
                  <a:schemeClr val="bg1"/>
                </a:solidFill>
              </a:rPr>
              <a:t>  por </a:t>
            </a:r>
            <a:r>
              <a:rPr lang="es-ES" sz="1100" b="1" baseline="0" dirty="0" smtClean="0">
                <a:solidFill>
                  <a:schemeClr val="bg1"/>
                </a:solidFill>
              </a:rPr>
              <a:t>CCAA</a:t>
            </a:r>
            <a:endParaRPr lang="es-ES" sz="1100" b="1" baseline="0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4243" y="1207517"/>
            <a:ext cx="743776" cy="65842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27"/>
          <a:srcRect l="48175" t="5998" r="38535" b="79217"/>
          <a:stretch/>
        </p:blipFill>
        <p:spPr>
          <a:xfrm>
            <a:off x="1890830" y="4185928"/>
            <a:ext cx="7620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64653"/>
            <a:ext cx="1208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  <a:p>
            <a:pPr algn="r"/>
            <a:endParaRPr lang="es-ES" sz="2800" b="1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8697" y="676109"/>
            <a:ext cx="621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Evolución </a:t>
            </a:r>
            <a:r>
              <a:rPr lang="es-ES_tradnl" sz="2800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las </a:t>
            </a:r>
            <a:r>
              <a:rPr lang="es-ES_tradnl" sz="2800" u="sng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RECOGIDAS 2020  </a:t>
            </a:r>
            <a:endParaRPr lang="es-ES" sz="2800" u="sng" dirty="0" smtClean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36" y="2138971"/>
            <a:ext cx="3339348" cy="309726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0384" y="1399099"/>
            <a:ext cx="60956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81915">
              <a:lnSpc>
                <a:spcPct val="150000"/>
              </a:lnSpc>
              <a:spcAft>
                <a:spcPts val="230"/>
              </a:spcAft>
            </a:pP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Se </a:t>
            </a:r>
            <a:r>
              <a:rPr lang="en-US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mantiene</a:t>
            </a: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la </a:t>
            </a:r>
            <a:r>
              <a:rPr lang="en-US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misma</a:t>
            </a: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distribución</a:t>
            </a: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:  2019 = 2020</a:t>
            </a:r>
            <a:endParaRPr lang="en-US" b="1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875639" y="3229447"/>
            <a:ext cx="934064" cy="2579528"/>
            <a:chOff x="7875639" y="3229447"/>
            <a:chExt cx="934064" cy="2579528"/>
          </a:xfrm>
        </p:grpSpPr>
        <p:sp>
          <p:nvSpPr>
            <p:cNvPr id="3" name="Elipse 2"/>
            <p:cNvSpPr/>
            <p:nvPr/>
          </p:nvSpPr>
          <p:spPr>
            <a:xfrm>
              <a:off x="7875639" y="3229447"/>
              <a:ext cx="934064" cy="360664"/>
            </a:xfrm>
            <a:prstGeom prst="ellipse">
              <a:avLst/>
            </a:prstGeom>
            <a:noFill/>
            <a:ln w="57150">
              <a:solidFill>
                <a:srgbClr val="019B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/>
            <p:cNvSpPr/>
            <p:nvPr/>
          </p:nvSpPr>
          <p:spPr>
            <a:xfrm>
              <a:off x="7875639" y="5435513"/>
              <a:ext cx="934064" cy="3734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/>
            <p:cNvSpPr/>
            <p:nvPr/>
          </p:nvSpPr>
          <p:spPr>
            <a:xfrm>
              <a:off x="7875639" y="4218317"/>
              <a:ext cx="934064" cy="35359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162" y="1275075"/>
            <a:ext cx="60102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043796" y="64653"/>
            <a:ext cx="1103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29590" y="639137"/>
            <a:ext cx="1156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Evolución – </a:t>
            </a:r>
            <a:r>
              <a:rPr lang="es-ES_tradnl" sz="2800" u="sng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PREP. REUTILIZACION y RECICLADO</a:t>
            </a:r>
            <a:endParaRPr lang="es-ES" sz="2800" u="sng" dirty="0" smtClean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80249" y="1781641"/>
            <a:ext cx="5168961" cy="272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marR="81915" indent="-285750">
              <a:lnSpc>
                <a:spcPct val="112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Previsión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cumplimiento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Objetivo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PRN 2017-2027</a:t>
            </a:r>
          </a:p>
          <a:p>
            <a:pPr marL="745200" marR="81915" lvl="1" indent="-285750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50%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2020 </a:t>
            </a:r>
          </a:p>
          <a:p>
            <a:pPr marL="745200" marR="81915" lvl="1" indent="-285750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75%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en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2027</a:t>
            </a:r>
          </a:p>
          <a:p>
            <a:pPr marL="2250" marR="81915">
              <a:lnSpc>
                <a:spcPct val="112000"/>
              </a:lnSpc>
              <a:spcAft>
                <a:spcPts val="230"/>
              </a:spcAft>
            </a:pPr>
            <a:endParaRPr lang="en-US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288000" marR="81915" indent="-285750">
              <a:lnSpc>
                <a:spcPct val="112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Cambio de tendencia desde la aprobación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del Plan.</a:t>
            </a:r>
          </a:p>
          <a:p>
            <a:pPr marL="2250" marR="81915">
              <a:lnSpc>
                <a:spcPct val="112000"/>
              </a:lnSpc>
              <a:spcAft>
                <a:spcPts val="230"/>
              </a:spcAft>
            </a:pP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	</a:t>
            </a:r>
            <a:endParaRPr lang="es-ES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288000" marR="81915" indent="-285750">
              <a:lnSpc>
                <a:spcPct val="112000"/>
              </a:lnSpc>
              <a:spcAft>
                <a:spcPts val="230"/>
              </a:spcAft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Ralentización por la pandemia  47</a:t>
            </a:r>
            <a:r>
              <a:rPr lang="es-E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%</a:t>
            </a:r>
            <a:endParaRPr lang="es-ES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528337" y="1363881"/>
            <a:ext cx="6408623" cy="4258507"/>
            <a:chOff x="5528337" y="1363881"/>
            <a:chExt cx="6408623" cy="4258507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4"/>
            <a:srcRect l="-2313" t="-1125" r="14399" b="1125"/>
            <a:stretch/>
          </p:blipFill>
          <p:spPr>
            <a:xfrm>
              <a:off x="6825270" y="1363881"/>
              <a:ext cx="5111690" cy="4208474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/>
            <a:srcRect l="36363" t="31387" r="35812" b="35050"/>
            <a:stretch/>
          </p:blipFill>
          <p:spPr>
            <a:xfrm>
              <a:off x="5528337" y="1363881"/>
              <a:ext cx="6329932" cy="4258507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10982632" y="3170033"/>
              <a:ext cx="954328" cy="294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111617" y="4532671"/>
              <a:ext cx="783428" cy="197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385347" y="4331147"/>
              <a:ext cx="555212" cy="200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496459" y="3230370"/>
              <a:ext cx="503425" cy="3056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0012371" y="3423268"/>
              <a:ext cx="545716" cy="115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029845" y="3462270"/>
              <a:ext cx="153785" cy="92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9567552" y="3528993"/>
              <a:ext cx="103661" cy="12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0167015" y="3762357"/>
              <a:ext cx="103661" cy="12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9471594" y="3547835"/>
              <a:ext cx="103661" cy="12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Triángulo isósceles 3"/>
            <p:cNvSpPr/>
            <p:nvPr/>
          </p:nvSpPr>
          <p:spPr>
            <a:xfrm rot="6000097">
              <a:off x="9701133" y="3514053"/>
              <a:ext cx="183915" cy="11380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Triángulo isósceles 22"/>
          <p:cNvSpPr/>
          <p:nvPr/>
        </p:nvSpPr>
        <p:spPr>
          <a:xfrm rot="5400000">
            <a:off x="9668852" y="3501872"/>
            <a:ext cx="162336" cy="1167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l="-2313" t="-1125" r="14399" b="1125"/>
          <a:stretch/>
        </p:blipFill>
        <p:spPr>
          <a:xfrm>
            <a:off x="6825270" y="1363881"/>
            <a:ext cx="5111690" cy="42084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12192000" cy="600364"/>
          </a:xfrm>
          <a:prstGeom prst="rect">
            <a:avLst/>
          </a:prstGeom>
          <a:solidFill>
            <a:srgbClr val="22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07034" y="64653"/>
            <a:ext cx="1187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2020 - Residuos domésticos y comerciales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6022731"/>
            <a:ext cx="12192000" cy="0"/>
          </a:xfrm>
          <a:prstGeom prst="line">
            <a:avLst/>
          </a:prstGeom>
          <a:ln w="28575">
            <a:solidFill>
              <a:srgbClr val="22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18" y="6157277"/>
            <a:ext cx="2813125" cy="616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52" y="6174223"/>
            <a:ext cx="2451343" cy="5993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4557" y="788987"/>
            <a:ext cx="1156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Evolución – </a:t>
            </a:r>
            <a:r>
              <a:rPr lang="es-ES_tradnl" sz="2800" u="sng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PREP. </a:t>
            </a:r>
            <a:r>
              <a:rPr lang="es-ES_tradnl" sz="2800" u="sng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REUTILIZACION </a:t>
            </a:r>
            <a:r>
              <a:rPr lang="es-ES_tradnl" sz="2800" u="sng" dirty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 </a:t>
            </a:r>
            <a:r>
              <a:rPr lang="es-ES_tradnl" sz="2800" u="sng" dirty="0" smtClean="0">
                <a:solidFill>
                  <a:srgbClr val="F1A1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RECICLADO</a:t>
            </a:r>
            <a:endParaRPr lang="es-ES" sz="2800" u="sng" dirty="0">
              <a:solidFill>
                <a:srgbClr val="F1A12C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504" t="14247" b="1928"/>
          <a:stretch/>
        </p:blipFill>
        <p:spPr>
          <a:xfrm>
            <a:off x="5236234" y="1351390"/>
            <a:ext cx="6760761" cy="42209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11436" t="9829" r="8069" b="3508"/>
          <a:stretch/>
        </p:blipFill>
        <p:spPr>
          <a:xfrm>
            <a:off x="10033766" y="3060287"/>
            <a:ext cx="1215080" cy="123142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2782" y="1486233"/>
            <a:ext cx="5193452" cy="427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750" marR="81915" indent="-285750" algn="just">
              <a:spcAft>
                <a:spcPts val="23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14 </a:t>
            </a:r>
            <a:r>
              <a:rPr lang="en-US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Entidades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Locales (13 </a:t>
            </a:r>
            <a:r>
              <a:rPr lang="en-US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mancomunidades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Ayto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. de </a:t>
            </a:r>
            <a:r>
              <a:rPr lang="en-US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Baztán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ya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cumplieron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el </a:t>
            </a:r>
            <a:r>
              <a:rPr lang="en-US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objetivo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del 50% </a:t>
            </a:r>
            <a:r>
              <a:rPr lang="en-US" dirty="0" err="1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2019.</a:t>
            </a:r>
            <a:endParaRPr lang="en-US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180000" marR="81915" algn="just">
              <a:spcAft>
                <a:spcPts val="230"/>
              </a:spcAft>
            </a:pPr>
            <a:endParaRPr lang="en-US" b="1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465750" marR="81915" indent="-285750" algn="just">
              <a:spcAft>
                <a:spcPts val="23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Corresponde</a:t>
            </a:r>
            <a:r>
              <a:rPr lang="en-U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con el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~30%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de la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población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180000" marR="81915" algn="just">
              <a:spcAft>
                <a:spcPts val="230"/>
              </a:spcAft>
            </a:pPr>
            <a:endParaRPr lang="en-US" b="1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465750" marR="81915" indent="-285750" algn="just">
              <a:spcAft>
                <a:spcPts val="23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Objetivo 75% en 2027 ¿Cómo vamos a llegar?</a:t>
            </a:r>
          </a:p>
          <a:p>
            <a:pPr marL="922950" marR="81915" lvl="1" indent="-285750" algn="just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endParaRPr lang="es-ES" sz="1600" dirty="0" smtClean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922950" marR="81915" lvl="1" indent="-285750" algn="just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rgbClr val="0070C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Despliegue FORS </a:t>
            </a:r>
            <a:r>
              <a:rPr lang="es-ES" sz="1600" dirty="0" smtClean="0">
                <a:solidFill>
                  <a:srgbClr val="0070C0"/>
                </a:solidFill>
                <a:ea typeface="Gadugi" panose="020B0502040204020203" pitchFamily="34" charset="0"/>
                <a:cs typeface="Gadugi" panose="020B0502040204020203" pitchFamily="34" charset="0"/>
                <a:sym typeface="Wingdings 3" panose="05040102010807070707" pitchFamily="18" charset="2"/>
              </a:rPr>
              <a:t></a:t>
            </a:r>
            <a:r>
              <a:rPr lang="es-ES" sz="1600" dirty="0" smtClean="0">
                <a:solidFill>
                  <a:srgbClr val="0070C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 100% en 2021</a:t>
            </a:r>
          </a:p>
          <a:p>
            <a:pPr marL="922950" marR="81915" lvl="1" indent="-285750" algn="just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rgbClr val="0070C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Aumentar la cantidad recogida de MO</a:t>
            </a:r>
          </a:p>
          <a:p>
            <a:pPr marL="922950" marR="81915" lvl="1" indent="-285750" algn="just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rgbClr val="0070C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Reducción  de FR</a:t>
            </a:r>
          </a:p>
          <a:p>
            <a:pPr marL="922950" marR="81915" lvl="1" indent="-285750" algn="just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rgbClr val="0070C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Tratamiento completo para FR</a:t>
            </a:r>
          </a:p>
          <a:p>
            <a:pPr marL="922950" marR="81915" lvl="1" indent="-285750" algn="just">
              <a:lnSpc>
                <a:spcPct val="112000"/>
              </a:lnSpc>
              <a:spcAft>
                <a:spcPts val="230"/>
              </a:spcAft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rgbClr val="0070C0"/>
                </a:solidFill>
                <a:ea typeface="Gadugi" panose="020B0502040204020203" pitchFamily="34" charset="0"/>
                <a:cs typeface="Gadugi" panose="020B0502040204020203" pitchFamily="34" charset="0"/>
              </a:rPr>
              <a:t>Valorización del bioestabilizado</a:t>
            </a:r>
            <a:endParaRPr lang="es-ES" sz="1600" dirty="0">
              <a:solidFill>
                <a:srgbClr val="0070C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  <a:p>
            <a:pPr marL="180000" marR="81915" algn="just">
              <a:lnSpc>
                <a:spcPct val="112000"/>
              </a:lnSpc>
              <a:spcAft>
                <a:spcPts val="230"/>
              </a:spcAft>
            </a:pPr>
            <a:endParaRPr lang="es-ES" dirty="0">
              <a:solidFill>
                <a:srgbClr val="000000"/>
              </a:solidFill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9789</TotalTime>
  <Words>517</Words>
  <Application>Microsoft Office PowerPoint</Application>
  <PresentationFormat>Panorámica</PresentationFormat>
  <Paragraphs>92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Gadugi</vt:lpstr>
      <vt:lpstr>Segoe UI Black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D973441</dc:creator>
  <cp:lastModifiedBy>x004746</cp:lastModifiedBy>
  <cp:revision>127</cp:revision>
  <dcterms:created xsi:type="dcterms:W3CDTF">2020-10-20T09:43:38Z</dcterms:created>
  <dcterms:modified xsi:type="dcterms:W3CDTF">2021-03-23T08:44:09Z</dcterms:modified>
</cp:coreProperties>
</file>