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691813" cy="7562850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6278"/>
    <a:srgbClr val="E3A85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-576" y="-72"/>
      </p:cViewPr>
      <p:guideLst>
        <p:guide orient="horz" pos="2382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9EC3F210-F45E-4A05-BC3C-2BEE785C5A28}" type="datetimeFigureOut">
              <a:rPr lang="es-ES"/>
              <a:pPr>
                <a:defRPr/>
              </a:pPr>
              <a:t>18/05/2021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143000"/>
            <a:ext cx="436245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/>
              <a:t>Haga clic para modificar los estilos de texto del patrón</a:t>
            </a:r>
          </a:p>
          <a:p>
            <a:pPr lvl="1"/>
            <a:r>
              <a:rPr lang="es-ES" noProof="0"/>
              <a:t>Segundo nivel</a:t>
            </a:r>
          </a:p>
          <a:p>
            <a:pPr lvl="2"/>
            <a:r>
              <a:rPr lang="es-ES" noProof="0"/>
              <a:t>Tercer nivel</a:t>
            </a:r>
          </a:p>
          <a:p>
            <a:pPr lvl="3"/>
            <a:r>
              <a:rPr lang="es-ES" noProof="0"/>
              <a:t>Cuarto nivel</a:t>
            </a:r>
          </a:p>
          <a:p>
            <a:pPr lvl="4"/>
            <a:r>
              <a:rPr lang="es-ES" noProof="0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8E69A07-68C5-4744-A372-8D409EC018C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Marcador de imagen de diapositiva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2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s-ES" smtClean="0"/>
          </a:p>
        </p:txBody>
      </p:sp>
      <p:sp>
        <p:nvSpPr>
          <p:cNvPr id="5123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D73A24F-BE03-47FF-AD7B-AE2668265459}" type="slidenum">
              <a:rPr lang="es-E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s-E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texto 3"/>
          <p:cNvSpPr>
            <a:spLocks noGrp="1"/>
          </p:cNvSpPr>
          <p:nvPr>
            <p:ph type="body" idx="10"/>
          </p:nvPr>
        </p:nvSpPr>
        <p:spPr>
          <a:xfrm>
            <a:off x="3194050" y="292100"/>
            <a:ext cx="7200900" cy="16465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r>
              <a:rPr lang="en-US"/>
              <a:t> 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idx="10"/>
          </p:nvPr>
        </p:nvSpPr>
        <p:spPr>
          <a:xfrm>
            <a:off x="302895" y="302895"/>
            <a:ext cx="1922145" cy="163512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r>
              <a:rPr lang="en-US"/>
              <a:t> 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idx="10"/>
          </p:nvPr>
        </p:nvSpPr>
        <p:spPr>
          <a:xfrm>
            <a:off x="304800" y="1938655"/>
            <a:ext cx="10096500" cy="5338445"/>
          </a:xfrm>
          <a:prstGeom prst="rect">
            <a:avLst/>
          </a:prstGeom>
          <a:solidFill>
            <a:srgbClr val="E3A850"/>
          </a:solidFill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r>
              <a:rPr lang="en-US"/>
              <a:t> </a:t>
            </a:r>
          </a:p>
        </p:txBody>
      </p:sp>
      <p:sp>
        <p:nvSpPr>
          <p:cNvPr id="7" name="Marcador de texto 6"/>
          <p:cNvSpPr>
            <a:spLocks noGrp="1"/>
          </p:cNvSpPr>
          <p:nvPr>
            <p:ph type="body" idx="10"/>
          </p:nvPr>
        </p:nvSpPr>
        <p:spPr>
          <a:xfrm>
            <a:off x="5452745" y="548640"/>
            <a:ext cx="2188210" cy="84645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99695" rIns="0" bIns="0" anchor="t"/>
          <a:lstStyle/>
          <a:p>
            <a:r>
              <a:rPr lang="es-ES"/>
              <a:t>ESPACIO PARA EL LOGOTIPO DE LA AUTONOMÍA EN CUYO TERRI-TORIO SE DESARROLLA EL PRO-YECTO OBJETO DE LA AYUDA </a:t>
            </a:r>
          </a:p>
        </p:txBody>
      </p:sp>
      <p:sp>
        <p:nvSpPr>
          <p:cNvPr id="8" name="Marcador de texto 7"/>
          <p:cNvSpPr>
            <a:spLocks noGrp="1"/>
          </p:cNvSpPr>
          <p:nvPr>
            <p:ph type="body" idx="10"/>
          </p:nvPr>
        </p:nvSpPr>
        <p:spPr>
          <a:xfrm>
            <a:off x="7961630" y="548640"/>
            <a:ext cx="2188210" cy="499745"/>
          </a:xfrm>
          <a:prstGeom prst="rect">
            <a:avLst/>
          </a:prstGeom>
          <a:solidFill>
            <a:srgbClr val="D8CA87"/>
          </a:solidFill>
          <a:ln w="0" cmpd="sng">
            <a:noFill/>
            <a:prstDash val="solid"/>
          </a:ln>
        </p:spPr>
        <p:txBody>
          <a:bodyPr vert="horz" lIns="0" tIns="31750" rIns="0" bIns="0" anchor="t"/>
          <a:lstStyle/>
          <a:p>
            <a:r>
              <a:rPr lang="es-ES"/>
              <a:t>FONDO NACIONAL DE EFICIENCIA ENERGÉTICA </a:t>
            </a:r>
          </a:p>
        </p:txBody>
      </p:sp>
      <p:sp>
        <p:nvSpPr>
          <p:cNvPr id="9" name="Marcador de texto 8"/>
          <p:cNvSpPr>
            <a:spLocks noGrp="1"/>
          </p:cNvSpPr>
          <p:nvPr>
            <p:ph type="body" idx="10"/>
          </p:nvPr>
        </p:nvSpPr>
        <p:spPr>
          <a:xfrm>
            <a:off x="7961630" y="1048385"/>
            <a:ext cx="2188210" cy="170815"/>
          </a:xfrm>
          <a:prstGeom prst="rect">
            <a:avLst/>
          </a:prstGeom>
          <a:solidFill>
            <a:srgbClr val="E3A850"/>
          </a:solidFill>
          <a:ln w="0" cmpd="sng">
            <a:noFill/>
            <a:prstDash val="solid"/>
          </a:ln>
        </p:spPr>
        <p:txBody>
          <a:bodyPr vert="horz" lIns="0" tIns="3175" rIns="0" bIns="0" anchor="t"/>
          <a:lstStyle/>
          <a:p>
            <a:r>
              <a:rPr lang="es-ES"/>
              <a:t>Industria </a:t>
            </a:r>
          </a:p>
        </p:txBody>
      </p:sp>
      <p:sp>
        <p:nvSpPr>
          <p:cNvPr id="16" name="Marcador de texto 15"/>
          <p:cNvSpPr>
            <a:spLocks noGrp="1"/>
          </p:cNvSpPr>
          <p:nvPr>
            <p:ph type="body" idx="10"/>
          </p:nvPr>
        </p:nvSpPr>
        <p:spPr>
          <a:xfrm>
            <a:off x="304800" y="1530350"/>
            <a:ext cx="1920240" cy="39624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0" rIns="0" bIns="0" anchor="t"/>
          <a:lstStyle/>
          <a:p>
            <a:r>
              <a:rPr lang="es-ES"/>
              <a:t>UNIÓN EUROPEA </a:t>
            </a:r>
          </a:p>
        </p:txBody>
      </p:sp>
      <p:sp>
        <p:nvSpPr>
          <p:cNvPr id="17" name="Marcador de texto 16"/>
          <p:cNvSpPr>
            <a:spLocks noGrp="1"/>
          </p:cNvSpPr>
          <p:nvPr>
            <p:ph type="body" idx="10"/>
          </p:nvPr>
        </p:nvSpPr>
        <p:spPr>
          <a:xfrm>
            <a:off x="304800" y="2084705"/>
            <a:ext cx="10036810" cy="1085215"/>
          </a:xfrm>
          <a:prstGeom prst="rect">
            <a:avLst/>
          </a:prstGeom>
          <a:solidFill>
            <a:srgbClr val="1C5C78"/>
          </a:solidFill>
          <a:ln w="0" cmpd="sng">
            <a:noFill/>
            <a:prstDash val="solid"/>
          </a:ln>
        </p:spPr>
        <p:txBody>
          <a:bodyPr vert="horz" lIns="0" tIns="90170" rIns="0" bIns="0" anchor="t">
            <a:normAutofit fontScale="90000"/>
          </a:bodyPr>
          <a:lstStyle/>
          <a:p>
            <a:r>
              <a:rPr lang="es-ES"/>
              <a:t>Eficiencia energética en los sistemas de inyección </a:t>
            </a:r>
          </a:p>
          <a:p>
            <a:r>
              <a:rPr lang="es-ES"/>
              <a:t>de plástico y de recuperación de mermas </a:t>
            </a:r>
          </a:p>
        </p:txBody>
      </p:sp>
      <p:sp>
        <p:nvSpPr>
          <p:cNvPr id="18" name="Marcador de texto 17"/>
          <p:cNvSpPr>
            <a:spLocks noGrp="1"/>
          </p:cNvSpPr>
          <p:nvPr>
            <p:ph type="body" idx="10"/>
          </p:nvPr>
        </p:nvSpPr>
        <p:spPr>
          <a:xfrm>
            <a:off x="304800" y="3268345"/>
            <a:ext cx="10036810" cy="2404745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34620" rIns="0" bIns="0" anchor="t">
            <a:normAutofit fontScale="90000"/>
          </a:bodyPr>
          <a:lstStyle/>
          <a:p>
            <a:r>
              <a:rPr lang="es-ES"/>
              <a:t>Proyecto acogido a la línea de ayudas de ahorro y eficiencia energética en PYME </a:t>
            </a:r>
          </a:p>
          <a:p>
            <a:r>
              <a:rPr lang="es-ES"/>
              <a:t>y gran empresa del sector industrial, cofinanciada por el Fondo Europeo de </a:t>
            </a:r>
          </a:p>
          <a:p>
            <a:r>
              <a:rPr lang="es-ES"/>
              <a:t>Desarrollo Regional (FEDER), coordinada por el IDAE y gestionada por las </a:t>
            </a:r>
          </a:p>
          <a:p>
            <a:r>
              <a:rPr lang="es-ES"/>
              <a:t>Autonomías, con cargo al Fondo Nacional de Eficiencia Energética, con el </a:t>
            </a:r>
          </a:p>
          <a:p>
            <a:r>
              <a:rPr lang="es-ES"/>
              <a:t>objetivo de conseguir una economía más limpia y sostenible. </a:t>
            </a:r>
          </a:p>
        </p:txBody>
      </p:sp>
      <p:sp>
        <p:nvSpPr>
          <p:cNvPr id="19" name="Marcador de texto 18"/>
          <p:cNvSpPr>
            <a:spLocks noGrp="1"/>
          </p:cNvSpPr>
          <p:nvPr>
            <p:ph type="body" idx="10"/>
          </p:nvPr>
        </p:nvSpPr>
        <p:spPr>
          <a:xfrm>
            <a:off x="304800" y="5673090"/>
            <a:ext cx="10036810" cy="127889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111125" rIns="0" bIns="0" anchor="t"/>
          <a:lstStyle/>
          <a:p>
            <a:r>
              <a:rPr lang="es-ES"/>
              <a:t>Beneficiario: Nombre del beneficiario de la ayuda &gt;Inversión total: 600.000 € </a:t>
            </a:r>
          </a:p>
          <a:p>
            <a:r>
              <a:rPr lang="es-ES"/>
              <a:t>&gt;Importe de la ayuda: 150.000 € </a:t>
            </a:r>
          </a:p>
        </p:txBody>
      </p:sp>
      <p:sp>
        <p:nvSpPr>
          <p:cNvPr id="20" name="Marcador de texto 19"/>
          <p:cNvSpPr>
            <a:spLocks noGrp="1"/>
          </p:cNvSpPr>
          <p:nvPr>
            <p:ph type="body" idx="10"/>
          </p:nvPr>
        </p:nvSpPr>
        <p:spPr>
          <a:xfrm>
            <a:off x="304800" y="6951980"/>
            <a:ext cx="10036810" cy="325120"/>
          </a:xfrm>
          <a:prstGeom prst="rect">
            <a:avLst/>
          </a:prstGeom>
          <a:noFill/>
          <a:ln w="0" cmpd="sng">
            <a:noFill/>
            <a:prstDash val="solid"/>
          </a:ln>
        </p:spPr>
        <p:txBody>
          <a:bodyPr vert="horz" lIns="0" tIns="54610" rIns="0" bIns="0" anchor="t"/>
          <a:lstStyle/>
          <a:p>
            <a:r>
              <a:rPr lang="es-ES"/>
              <a:t>Real Decreto 263/2019, del 12 de abril, publicado en BOE nº 89 de 13/0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http://www.fanfestival.es/wordpress/wp-content/uploads/Logo_GN.png" TargetMode="Externa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Marcador de texto 4"/>
          <p:cNvSpPr>
            <a:spLocks noGrp="1"/>
          </p:cNvSpPr>
          <p:nvPr>
            <p:ph type="body" idx="10"/>
          </p:nvPr>
        </p:nvSpPr>
        <p:spPr bwMode="auto">
          <a:xfrm>
            <a:off x="303213" y="303213"/>
            <a:ext cx="1922462" cy="163512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100" smtClean="0"/>
              <a:t> </a:t>
            </a:r>
          </a:p>
        </p:txBody>
      </p:sp>
      <p:pic>
        <p:nvPicPr>
          <p:cNvPr id="4099" name="Imag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66738" y="571500"/>
            <a:ext cx="1658937" cy="95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Marcador de texto 15"/>
          <p:cNvSpPr>
            <a:spLocks noGrp="1"/>
          </p:cNvSpPr>
          <p:nvPr>
            <p:ph type="body" idx="10"/>
          </p:nvPr>
        </p:nvSpPr>
        <p:spPr>
          <a:xfrm>
            <a:off x="304800" y="1568450"/>
            <a:ext cx="1920875" cy="396875"/>
          </a:xfrm>
        </p:spPr>
        <p:txBody>
          <a:bodyPr/>
          <a:lstStyle/>
          <a:p>
            <a:pPr marL="0" indent="0" algn="r" fontAlgn="auto">
              <a:lnSpc>
                <a:spcPts val="1700"/>
              </a:lnSpc>
              <a:spcAft>
                <a:spcPts val="1355"/>
              </a:spcAft>
              <a:buFont typeface="Arial" panose="020B0604020202020204" pitchFamily="34" charset="0"/>
              <a:buNone/>
              <a:defRPr/>
            </a:pPr>
            <a:r>
              <a:rPr lang="es-ES" sz="1450" b="1" spc="20" dirty="0">
                <a:solidFill>
                  <a:srgbClr val="000000"/>
                </a:solidFill>
                <a:latin typeface="Tahoma" panose="02020603050405020304" pitchFamily="2"/>
              </a:rPr>
              <a:t>UNIÓN EUROPEA </a:t>
            </a:r>
          </a:p>
        </p:txBody>
      </p:sp>
      <p:sp>
        <p:nvSpPr>
          <p:cNvPr id="17" name="Marcador de texto 16"/>
          <p:cNvSpPr>
            <a:spLocks noGrp="1"/>
          </p:cNvSpPr>
          <p:nvPr>
            <p:ph type="body" idx="10"/>
          </p:nvPr>
        </p:nvSpPr>
        <p:spPr>
          <a:xfrm>
            <a:off x="303213" y="2212975"/>
            <a:ext cx="10096500" cy="863600"/>
          </a:xfrm>
          <a:solidFill>
            <a:srgbClr val="1C5C78"/>
          </a:solidFill>
        </p:spPr>
        <p:txBody>
          <a:bodyPr tIns="90170">
            <a:normAutofit fontScale="97500"/>
          </a:bodyPr>
          <a:lstStyle/>
          <a:p>
            <a:pPr marL="0" indent="0" algn="ctr" fontAlgn="auto">
              <a:lnSpc>
                <a:spcPts val="33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s-ES" b="1" spc="165" dirty="0">
              <a:solidFill>
                <a:srgbClr val="FBFDFC"/>
              </a:solidFill>
              <a:latin typeface="Tahoma" panose="02020603050405020304" pitchFamily="2"/>
            </a:endParaRPr>
          </a:p>
        </p:txBody>
      </p:sp>
      <p:sp>
        <p:nvSpPr>
          <p:cNvPr id="18" name="Marcador de texto 17"/>
          <p:cNvSpPr>
            <a:spLocks noGrp="1"/>
          </p:cNvSpPr>
          <p:nvPr>
            <p:ph type="body" idx="10"/>
          </p:nvPr>
        </p:nvSpPr>
        <p:spPr>
          <a:xfrm>
            <a:off x="303213" y="3146425"/>
            <a:ext cx="10113962" cy="2811463"/>
          </a:xfrm>
          <a:solidFill>
            <a:schemeClr val="accent6"/>
          </a:solidFill>
        </p:spPr>
        <p:txBody>
          <a:bodyPr tIns="134620">
            <a:normAutofit/>
          </a:bodyPr>
          <a:lstStyle/>
          <a:p>
            <a:pPr indent="0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ES" sz="1400" b="1" spc="80" dirty="0" smtClean="0">
                <a:solidFill>
                  <a:srgbClr val="972518"/>
                </a:solidFill>
                <a:latin typeface="Tahoma" panose="02020603050405020304" pitchFamily="2"/>
              </a:rPr>
              <a:t>Proyecto </a:t>
            </a:r>
            <a:r>
              <a:rPr lang="es-ES" sz="1400" b="1" spc="80" dirty="0">
                <a:solidFill>
                  <a:srgbClr val="972518"/>
                </a:solidFill>
                <a:latin typeface="Tahoma" panose="02020603050405020304" pitchFamily="2"/>
              </a:rPr>
              <a:t>acogido a la línea de ayudas de ahorro y eficiencia energética en PYME </a:t>
            </a:r>
            <a:r>
              <a:rPr lang="es-ES" sz="1400" b="1" spc="150" dirty="0" smtClean="0">
                <a:solidFill>
                  <a:srgbClr val="972518"/>
                </a:solidFill>
                <a:latin typeface="Tahoma" panose="02020603050405020304" pitchFamily="2"/>
              </a:rPr>
              <a:t>y </a:t>
            </a:r>
            <a:r>
              <a:rPr lang="es-ES" sz="1400" b="1" spc="150" dirty="0">
                <a:solidFill>
                  <a:srgbClr val="972518"/>
                </a:solidFill>
                <a:latin typeface="Tahoma" panose="02020603050405020304" pitchFamily="2"/>
              </a:rPr>
              <a:t>gran empresa del sector industrial, cofinanciada por el Fondo Europeo de </a:t>
            </a:r>
            <a:r>
              <a:rPr lang="es-ES" sz="1400" b="1" spc="165" dirty="0" smtClean="0">
                <a:solidFill>
                  <a:srgbClr val="972518"/>
                </a:solidFill>
                <a:latin typeface="Tahoma" panose="02020603050405020304" pitchFamily="2"/>
              </a:rPr>
              <a:t>Desarrollo </a:t>
            </a:r>
            <a:r>
              <a:rPr lang="es-ES" sz="1400" b="1" spc="165" dirty="0">
                <a:solidFill>
                  <a:srgbClr val="972518"/>
                </a:solidFill>
                <a:latin typeface="Tahoma" panose="02020603050405020304" pitchFamily="2"/>
              </a:rPr>
              <a:t>Regional (FEDER), coordinada por el IDAE y gestionada por las </a:t>
            </a:r>
            <a:r>
              <a:rPr lang="es-ES" sz="1400" b="1" spc="175" dirty="0" smtClean="0">
                <a:solidFill>
                  <a:srgbClr val="972518"/>
                </a:solidFill>
                <a:latin typeface="Tahoma" panose="02020603050405020304" pitchFamily="2"/>
              </a:rPr>
              <a:t>Autonomías</a:t>
            </a:r>
            <a:r>
              <a:rPr lang="es-ES" sz="1400" b="1" spc="175" dirty="0">
                <a:solidFill>
                  <a:srgbClr val="972518"/>
                </a:solidFill>
                <a:latin typeface="Tahoma" panose="02020603050405020304" pitchFamily="2"/>
              </a:rPr>
              <a:t>, con cargo al Fondo Nacional de Eficiencia Energética, con el </a:t>
            </a:r>
            <a:r>
              <a:rPr lang="es-ES" sz="1400" b="1" spc="100" dirty="0" smtClean="0">
                <a:solidFill>
                  <a:srgbClr val="972518"/>
                </a:solidFill>
                <a:latin typeface="Tahoma" panose="02020603050405020304" pitchFamily="2"/>
              </a:rPr>
              <a:t>objetivo </a:t>
            </a:r>
            <a:r>
              <a:rPr lang="es-ES" sz="1400" b="1" spc="100" dirty="0">
                <a:solidFill>
                  <a:srgbClr val="972518"/>
                </a:solidFill>
                <a:latin typeface="Tahoma" panose="02020603050405020304" pitchFamily="2"/>
              </a:rPr>
              <a:t>de conseguir una economía más limpia y sostenible</a:t>
            </a:r>
            <a:r>
              <a:rPr lang="es-ES" sz="1400" b="1" spc="100" dirty="0" smtClean="0">
                <a:solidFill>
                  <a:srgbClr val="972518"/>
                </a:solidFill>
                <a:latin typeface="Tahoma" panose="02020603050405020304" pitchFamily="2"/>
              </a:rPr>
              <a:t>.</a:t>
            </a:r>
          </a:p>
          <a:p>
            <a:pPr indent="0" fontAlgn="auto">
              <a:lnSpc>
                <a:spcPct val="10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s-ES" sz="1400" b="1" spc="100" dirty="0" smtClean="0">
                <a:solidFill>
                  <a:srgbClr val="972518"/>
                </a:solidFill>
                <a:latin typeface="Tahoma" panose="02020603050405020304" pitchFamily="2"/>
              </a:rPr>
              <a:t> </a:t>
            </a:r>
          </a:p>
          <a:p>
            <a:pPr indent="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Industriako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enpresa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txiki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,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ertain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 eta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handietan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energia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aurrezteko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eta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eranginkortasuna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lortzeko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laguntzaren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ildoan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kokatutako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proiektua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da. FEDER (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Eskualde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Garapena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Europako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Funtsak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),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IDAEk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koordinatuta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,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Autonomiek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kudeatuta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eta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Energia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Eraginkortasunaeko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Funts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Nazionalaren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kargura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izanik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,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ekonomia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garbiagoa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eta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iraunkorragoa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lortzeko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helburua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 </a:t>
            </a:r>
            <a:r>
              <a:rPr lang="es-ES_tradnl" sz="1400" b="1" spc="100" dirty="0" err="1" smtClean="0">
                <a:solidFill>
                  <a:schemeClr val="accent1"/>
                </a:solidFill>
                <a:latin typeface="Tahoma" panose="02020603050405020304" pitchFamily="2"/>
              </a:rPr>
              <a:t>dauka</a:t>
            </a:r>
            <a:r>
              <a:rPr lang="es-ES_tradnl" sz="1400" b="1" spc="100" dirty="0" smtClean="0">
                <a:solidFill>
                  <a:schemeClr val="accent1"/>
                </a:solidFill>
                <a:latin typeface="Tahoma" panose="02020603050405020304" pitchFamily="2"/>
              </a:rPr>
              <a:t>.</a:t>
            </a:r>
          </a:p>
          <a:p>
            <a:pPr indent="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es-ES_tradnl" sz="1400" b="1" spc="100" dirty="0">
              <a:solidFill>
                <a:schemeClr val="accent1"/>
              </a:solidFill>
              <a:latin typeface="Tahoma" panose="02020603050405020304" pitchFamily="2"/>
            </a:endParaRPr>
          </a:p>
          <a:p>
            <a:pPr indent="0" fontAlgn="auto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/>
            </a:pPr>
            <a:endParaRPr lang="es-ES" sz="1400" b="1" spc="100" dirty="0" smtClean="0">
              <a:solidFill>
                <a:schemeClr val="accent1"/>
              </a:solidFill>
              <a:latin typeface="Tahoma" panose="02020603050405020304" pitchFamily="2"/>
            </a:endParaRPr>
          </a:p>
          <a:p>
            <a:pPr indent="0" fontAlgn="auto">
              <a:lnSpc>
                <a:spcPts val="2400"/>
              </a:lnSpc>
              <a:spcBef>
                <a:spcPts val="385"/>
              </a:spcBef>
              <a:spcAft>
                <a:spcPts val="4585"/>
              </a:spcAft>
              <a:buFont typeface="Arial" panose="020B0604020202020204" pitchFamily="34" charset="0"/>
              <a:buNone/>
              <a:defRPr/>
            </a:pPr>
            <a:endParaRPr lang="es-ES" sz="1900" b="1" spc="100" dirty="0" smtClean="0">
              <a:solidFill>
                <a:srgbClr val="972518"/>
              </a:solidFill>
              <a:latin typeface="Tahoma" panose="02020603050405020304" pitchFamily="2"/>
            </a:endParaRPr>
          </a:p>
          <a:p>
            <a:pPr indent="0" fontAlgn="auto">
              <a:lnSpc>
                <a:spcPts val="2400"/>
              </a:lnSpc>
              <a:spcBef>
                <a:spcPts val="385"/>
              </a:spcBef>
              <a:spcAft>
                <a:spcPts val="4585"/>
              </a:spcAft>
              <a:buFont typeface="Arial" panose="020B0604020202020204" pitchFamily="34" charset="0"/>
              <a:buNone/>
              <a:defRPr/>
            </a:pPr>
            <a:endParaRPr lang="es-ES" sz="1900" b="1" spc="100" dirty="0">
              <a:solidFill>
                <a:schemeClr val="accent1"/>
              </a:solidFill>
              <a:latin typeface="Tahoma" panose="02020603050405020304" pitchFamily="2"/>
            </a:endParaRPr>
          </a:p>
        </p:txBody>
      </p:sp>
      <p:sp>
        <p:nvSpPr>
          <p:cNvPr id="19" name="Marcador de texto 18"/>
          <p:cNvSpPr>
            <a:spLocks noGrp="1"/>
          </p:cNvSpPr>
          <p:nvPr>
            <p:ph type="body" idx="10"/>
          </p:nvPr>
        </p:nvSpPr>
        <p:spPr>
          <a:xfrm>
            <a:off x="320675" y="6019800"/>
            <a:ext cx="10096500" cy="1300163"/>
          </a:xfrm>
          <a:solidFill>
            <a:srgbClr val="E3A850"/>
          </a:solidFill>
        </p:spPr>
        <p:txBody>
          <a:bodyPr wrap="square" tIns="111125" numCol="1" anchorCtr="0" compatLnSpc="1">
            <a:prstTxWarp prst="textNoShape">
              <a:avLst/>
            </a:prstTxWarp>
          </a:bodyPr>
          <a:lstStyle/>
          <a:p>
            <a:pPr indent="0">
              <a:lnSpc>
                <a:spcPct val="100000"/>
              </a:lnSpc>
              <a:buFont typeface="Arial" charset="0"/>
              <a:buNone/>
            </a:pPr>
            <a:r>
              <a:rPr lang="es-ES" sz="1300" b="1" smtClean="0">
                <a:solidFill>
                  <a:srgbClr val="FBFDFC"/>
                </a:solidFill>
                <a:latin typeface="Tahoma" pitchFamily="34" charset="0"/>
              </a:rPr>
              <a:t>► Beneficiario/Onuraduna: </a:t>
            </a:r>
            <a:r>
              <a:rPr lang="es-ES" sz="900" b="1" smtClean="0">
                <a:solidFill>
                  <a:srgbClr val="FF0000"/>
                </a:solidFill>
                <a:latin typeface="Tahoma" pitchFamily="34" charset="0"/>
              </a:rPr>
              <a:t>Nombre del beneficiario </a:t>
            </a:r>
          </a:p>
          <a:p>
            <a:pPr indent="0">
              <a:lnSpc>
                <a:spcPct val="100000"/>
              </a:lnSpc>
              <a:buFont typeface="Arial" charset="0"/>
              <a:buNone/>
            </a:pPr>
            <a:r>
              <a:rPr lang="es-ES" sz="1300" b="1" smtClean="0">
                <a:solidFill>
                  <a:srgbClr val="FBFDFC"/>
                </a:solidFill>
                <a:latin typeface="Tahoma" pitchFamily="34" charset="0"/>
              </a:rPr>
              <a:t>► Inversión total/Inbertsio osoa:</a:t>
            </a:r>
            <a:r>
              <a:rPr lang="es-ES" sz="900" b="1" smtClean="0">
                <a:solidFill>
                  <a:srgbClr val="FBFDFC"/>
                </a:solidFill>
                <a:latin typeface="Tahoma" pitchFamily="34" charset="0"/>
              </a:rPr>
              <a:t> </a:t>
            </a:r>
            <a:r>
              <a:rPr lang="es-ES" sz="900" b="1" smtClean="0">
                <a:solidFill>
                  <a:srgbClr val="FF0000"/>
                </a:solidFill>
                <a:latin typeface="Tahoma" pitchFamily="34" charset="0"/>
              </a:rPr>
              <a:t>Indicar inversión total €</a:t>
            </a:r>
          </a:p>
          <a:p>
            <a:pPr indent="0">
              <a:lnSpc>
                <a:spcPct val="100000"/>
              </a:lnSpc>
              <a:spcBef>
                <a:spcPts val="925"/>
              </a:spcBef>
              <a:spcAft>
                <a:spcPts val="1388"/>
              </a:spcAft>
              <a:buFont typeface="Arial" charset="0"/>
              <a:buNone/>
            </a:pPr>
            <a:r>
              <a:rPr lang="es-ES" sz="1300" b="1" smtClean="0">
                <a:solidFill>
                  <a:srgbClr val="FBFDFC"/>
                </a:solidFill>
                <a:latin typeface="Tahoma" pitchFamily="34" charset="0"/>
              </a:rPr>
              <a:t>►Importe de la ayuda/Diru laguntza kopurua: </a:t>
            </a:r>
            <a:r>
              <a:rPr lang="es-ES" sz="900" b="1" smtClean="0">
                <a:solidFill>
                  <a:srgbClr val="FBFDFC"/>
                </a:solidFill>
                <a:latin typeface="Tahoma" pitchFamily="34" charset="0"/>
              </a:rPr>
              <a:t> </a:t>
            </a:r>
            <a:r>
              <a:rPr lang="es-ES" sz="900" b="1" smtClean="0">
                <a:solidFill>
                  <a:srgbClr val="FF0000"/>
                </a:solidFill>
                <a:latin typeface="Tahoma" pitchFamily="34" charset="0"/>
              </a:rPr>
              <a:t>Indicar importe de la ayuda €</a:t>
            </a:r>
            <a:r>
              <a:rPr lang="es-ES" sz="900" b="1" smtClean="0">
                <a:solidFill>
                  <a:srgbClr val="FBFDFC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20" name="Marcador de texto 19"/>
          <p:cNvSpPr>
            <a:spLocks noGrp="1"/>
          </p:cNvSpPr>
          <p:nvPr>
            <p:ph type="body" idx="10"/>
          </p:nvPr>
        </p:nvSpPr>
        <p:spPr>
          <a:xfrm>
            <a:off x="398463" y="7058025"/>
            <a:ext cx="10036175" cy="325438"/>
          </a:xfrm>
        </p:spPr>
        <p:txBody>
          <a:bodyPr tIns="54610"/>
          <a:lstStyle/>
          <a:p>
            <a:pPr marL="0" indent="0" algn="ctr" fontAlgn="auto">
              <a:lnSpc>
                <a:spcPts val="1200"/>
              </a:lnSpc>
              <a:spcAft>
                <a:spcPts val="840"/>
              </a:spcAft>
              <a:buFont typeface="Arial" panose="020B0604020202020204" pitchFamily="34" charset="0"/>
              <a:buNone/>
              <a:defRPr/>
            </a:pPr>
            <a:r>
              <a:rPr lang="es-ES" sz="900" spc="-35" dirty="0">
                <a:solidFill>
                  <a:srgbClr val="FBFDFC"/>
                </a:solidFill>
                <a:latin typeface="Tahoma" panose="02020603050405020304" pitchFamily="2"/>
              </a:rPr>
              <a:t>Real Decreto 263/2019, del 12 de abril, publicado en BOE n.º 89 de 13/04/2019</a:t>
            </a:r>
          </a:p>
        </p:txBody>
      </p:sp>
      <p:cxnSp>
        <p:nvCxnSpPr>
          <p:cNvPr id="4105" name="Conector recto 24"/>
          <p:cNvCxnSpPr>
            <a:cxnSpLocks/>
          </p:cNvCxnSpPr>
          <p:nvPr/>
        </p:nvCxnSpPr>
        <p:spPr bwMode="auto">
          <a:xfrm>
            <a:off x="303213" y="2144713"/>
            <a:ext cx="10059987" cy="0"/>
          </a:xfrm>
          <a:prstGeom prst="line">
            <a:avLst/>
          </a:prstGeom>
          <a:noFill/>
          <a:ln w="33655">
            <a:solidFill>
              <a:srgbClr val="E5A031"/>
            </a:solidFill>
            <a:round/>
            <a:headEnd/>
            <a:tailEnd/>
          </a:ln>
        </p:spPr>
      </p:cxnSp>
      <p:cxnSp>
        <p:nvCxnSpPr>
          <p:cNvPr id="4106" name="Conector recto 30"/>
          <p:cNvCxnSpPr>
            <a:cxnSpLocks/>
          </p:cNvCxnSpPr>
          <p:nvPr/>
        </p:nvCxnSpPr>
        <p:spPr bwMode="auto">
          <a:xfrm>
            <a:off x="111125" y="6994525"/>
            <a:ext cx="10063163" cy="1588"/>
          </a:xfrm>
          <a:prstGeom prst="line">
            <a:avLst/>
          </a:prstGeom>
          <a:noFill/>
          <a:ln w="24130">
            <a:solidFill>
              <a:srgbClr val="416A6F"/>
            </a:solidFill>
            <a:round/>
            <a:headEnd/>
            <a:tailEnd/>
          </a:ln>
        </p:spPr>
      </p:cxnSp>
      <p:pic>
        <p:nvPicPr>
          <p:cNvPr id="4107" name="irc_mi" descr="http://www.fanfestival.es/wordpress/wp-content/uploads/Logo_GN.png"/>
          <p:cNvPicPr>
            <a:picLocks noChangeAspect="1" noChangeArrowheads="1"/>
          </p:cNvPicPr>
          <p:nvPr/>
        </p:nvPicPr>
        <p:blipFill>
          <a:blip r:embed="rId4" r:link="rId5"/>
          <a:srcRect/>
          <a:stretch>
            <a:fillRect/>
          </a:stretch>
        </p:blipFill>
        <p:spPr bwMode="auto">
          <a:xfrm>
            <a:off x="4905375" y="647700"/>
            <a:ext cx="2778125" cy="6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Imagen 45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789863" y="371475"/>
            <a:ext cx="2771775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8" name="Marcador de texto 24">
            <a:extLst>
              <a:ext uri="{FF2B5EF4-FFF2-40B4-BE49-F238E27FC236}"/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2733675" y="5314950"/>
            <a:ext cx="5334000" cy="338138"/>
          </a:xfrm>
        </p:spPr>
        <p:txBody>
          <a:bodyPr tIns="7914"/>
          <a:lstStyle/>
          <a:p>
            <a:pPr marL="0" indent="0" fontAlgn="auto">
              <a:lnSpc>
                <a:spcPts val="1902"/>
              </a:lnSpc>
              <a:spcAft>
                <a:spcPts val="298"/>
              </a:spcAft>
              <a:buFont typeface="Arial" panose="020B0604020202020204" pitchFamily="34" charset="0"/>
              <a:buNone/>
              <a:defRPr/>
            </a:pPr>
            <a:r>
              <a:rPr lang="es-ES" sz="1607" i="1" spc="-59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“Europa </a:t>
            </a:r>
            <a:r>
              <a:rPr lang="es-ES" sz="1607" i="1" spc="-59" dirty="0" err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egiteko</a:t>
            </a:r>
            <a:r>
              <a:rPr lang="es-ES" sz="1607" i="1" spc="-59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s-ES" sz="1607" i="1" spc="-59" dirty="0" err="1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modua</a:t>
            </a:r>
            <a:r>
              <a:rPr lang="es-ES" sz="1607" i="1" spc="-59" dirty="0" smtClean="0">
                <a:solidFill>
                  <a:srgbClr val="00B05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”    </a:t>
            </a:r>
            <a:r>
              <a:rPr lang="es-ES" sz="1607" i="1" spc="-59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Una </a:t>
            </a:r>
            <a:r>
              <a:rPr lang="es-ES" sz="1607" i="1" spc="-59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manera de hacer Europa“</a:t>
            </a:r>
          </a:p>
        </p:txBody>
      </p:sp>
      <p:cxnSp>
        <p:nvCxnSpPr>
          <p:cNvPr id="4110" name="Conector recto 57"/>
          <p:cNvCxnSpPr>
            <a:cxnSpLocks/>
          </p:cNvCxnSpPr>
          <p:nvPr/>
        </p:nvCxnSpPr>
        <p:spPr bwMode="auto">
          <a:xfrm>
            <a:off x="314325" y="2039938"/>
            <a:ext cx="10061575" cy="0"/>
          </a:xfrm>
          <a:prstGeom prst="line">
            <a:avLst/>
          </a:prstGeom>
          <a:noFill/>
          <a:ln w="33655">
            <a:solidFill>
              <a:srgbClr val="1E6278"/>
            </a:solidFill>
            <a:round/>
            <a:headEnd/>
            <a:tailEnd/>
          </a:ln>
        </p:spPr>
      </p:cxnSp>
      <p:pic>
        <p:nvPicPr>
          <p:cNvPr id="4111" name="Image.jpg"/>
          <p:cNvPicPr>
            <a:picLocks noChangeAspect="1" noChangeArrowheads="1"/>
          </p:cNvPicPr>
          <p:nvPr/>
        </p:nvPicPr>
        <p:blipFill>
          <a:blip r:embed="rId7"/>
          <a:srcRect t="98164"/>
          <a:stretch>
            <a:fillRect/>
          </a:stretch>
        </p:blipFill>
        <p:spPr bwMode="auto">
          <a:xfrm>
            <a:off x="111125" y="5576888"/>
            <a:ext cx="10323513" cy="7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12" name="Marcador de texto 1"/>
          <p:cNvSpPr>
            <a:spLocks noGrp="1"/>
          </p:cNvSpPr>
          <p:nvPr>
            <p:ph type="body" idx="10"/>
          </p:nvPr>
        </p:nvSpPr>
        <p:spPr bwMode="auto">
          <a:xfrm>
            <a:off x="3194050" y="292100"/>
            <a:ext cx="7200900" cy="1646238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es-ES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142</Words>
  <Application>Microsoft Office PowerPoint</Application>
  <PresentationFormat>Personalizado</PresentationFormat>
  <Paragraphs>13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Plantilla de diseño</vt:lpstr>
      </vt:variant>
      <vt:variant>
        <vt:i4>2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Calibri</vt:lpstr>
      <vt:lpstr>Arial</vt:lpstr>
      <vt:lpstr>Tahoma</vt:lpstr>
      <vt:lpstr>Diseño predeterminado</vt:lpstr>
      <vt:lpstr>Diseño predeterminado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Gobierno de Navarra</cp:lastModifiedBy>
  <cp:revision>7</cp:revision>
  <dcterms:modified xsi:type="dcterms:W3CDTF">2021-05-18T08:54:11Z</dcterms:modified>
</cp:coreProperties>
</file>