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sldIdLst>
    <p:sldId id="256" r:id="rId5"/>
    <p:sldId id="309" r:id="rId6"/>
    <p:sldId id="328" r:id="rId7"/>
    <p:sldId id="330" r:id="rId8"/>
    <p:sldId id="329" r:id="rId9"/>
    <p:sldId id="332" r:id="rId10"/>
    <p:sldId id="321" r:id="rId11"/>
    <p:sldId id="325" r:id="rId12"/>
    <p:sldId id="331" r:id="rId13"/>
    <p:sldId id="313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-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25/06/2024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947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25/06/2024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85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25/06/2024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466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25/06/2024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939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25/06/2024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79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25/06/2024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073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25/06/2024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18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25/06/2024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011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25/06/2024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465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25/06/2024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13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F816-83A4-423D-9BAC-FFD8A81A0369}" type="datetimeFigureOut">
              <a:rPr lang="es-ES" smtClean="0"/>
              <a:t>25/06/2024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215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0F816-83A4-423D-9BAC-FFD8A81A0369}" type="datetimeFigureOut">
              <a:rPr lang="es-ES" smtClean="0"/>
              <a:t>25/06/2024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BE05-3D16-4D2C-8F24-CAF46035777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820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4752975" y="2882900"/>
            <a:ext cx="590613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360000" bIns="45720" anchor="t" anchorCtr="0" upright="1">
            <a:noAutofit/>
          </a:bodyPr>
          <a:lstStyle/>
          <a:p>
            <a:pPr algn="r">
              <a:lnSpc>
                <a:spcPts val="5400"/>
              </a:lnSpc>
              <a:spcAft>
                <a:spcPts val="800"/>
              </a:spcAft>
            </a:pPr>
            <a:r>
              <a:rPr lang="es-ES" sz="5800" dirty="0">
                <a:solidFill>
                  <a:srgbClr val="4B4B4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SGJ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5400"/>
              </a:lnSpc>
              <a:spcAft>
                <a:spcPts val="800"/>
              </a:spcAft>
            </a:pPr>
            <a:r>
              <a:rPr lang="es-ES" sz="5800" dirty="0">
                <a:solidFill>
                  <a:srgbClr val="4B4B4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 </a:t>
            </a:r>
            <a:r>
              <a:rPr lang="es-ES" sz="4800" dirty="0">
                <a:solidFill>
                  <a:srgbClr val="4B4B4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s-ES" sz="5200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AVANTIUS(P</a:t>
            </a:r>
            <a:r>
              <a:rPr lang="es-ES" sz="5200" dirty="0" smtClean="0">
                <a:solidFill>
                  <a:srgbClr val="05519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4438650" y="4394200"/>
            <a:ext cx="622046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360000" bIns="45720" anchor="t" anchorCtr="0" upright="1"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rgbClr val="4B4B4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 </a:t>
            </a:r>
            <a:r>
              <a:rPr lang="es-ES" sz="2000" dirty="0" smtClean="0">
                <a:solidFill>
                  <a:srgbClr val="4B4B4B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INFORMATIVA NUEVAS FUNCIONALIDADES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s-ES" sz="2000" dirty="0" smtClean="0">
                <a:solidFill>
                  <a:srgbClr val="4B4B4B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PSP </a:t>
            </a:r>
            <a:r>
              <a:rPr lang="es-ES" sz="2000" dirty="0" smtClean="0">
                <a:solidFill>
                  <a:srgbClr val="4B4B4B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5.5.0.0</a:t>
            </a:r>
            <a:endParaRPr lang="es-ES" sz="2000" dirty="0" smtClean="0">
              <a:solidFill>
                <a:srgbClr val="4B4B4B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400040" y="2882900"/>
            <a:ext cx="525907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91440" tIns="45720" rIns="360000" bIns="45720" anchor="t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38" y="929978"/>
            <a:ext cx="7209524" cy="5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33923" y="1264982"/>
            <a:ext cx="8610601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95000"/>
              </a:lnSpc>
              <a:buSzPct val="90000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r>
              <a:rPr lang="es-ES" dirty="0" smtClean="0"/>
              <a:t> </a:t>
            </a: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688080" y="267171"/>
            <a:ext cx="8089853" cy="373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MODIFICACIONES DERIVADAS DEL RDL 6/2023. TIPO DE RECURSO</a:t>
            </a: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2336800" y="880110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7" name="Flecha arriba 16"/>
          <p:cNvSpPr/>
          <p:nvPr/>
        </p:nvSpPr>
        <p:spPr>
          <a:xfrm>
            <a:off x="8518525" y="1014394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471988" y="4492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2834067" y="856801"/>
            <a:ext cx="8943866" cy="188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s-ES" dirty="0" smtClean="0"/>
              <a:t>Los cambios introducidos para adaptar PSP a la nueva normativa son los siguientes: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Al presentar el recurso de Apelación o queja, debe indicarse qué tipo de recurso de los dos es en el detalle de los datos origen</a:t>
            </a:r>
            <a:endParaRPr lang="es-ES" dirty="0" smtClean="0"/>
          </a:p>
          <a:p>
            <a:pPr marL="285750" indent="-285750">
              <a:lnSpc>
                <a:spcPct val="95000"/>
              </a:lnSpc>
              <a:buSzPct val="90000"/>
              <a:buFontTx/>
              <a:buChar char="-"/>
            </a:pPr>
            <a:endParaRPr lang="es-ES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  <p:pic>
        <p:nvPicPr>
          <p:cNvPr id="11" name="Imagen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268705" y="2524986"/>
            <a:ext cx="1676400" cy="1201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n 11"/>
          <p:cNvPicPr/>
          <p:nvPr/>
        </p:nvPicPr>
        <p:blipFill>
          <a:blip r:embed="rId4"/>
          <a:stretch>
            <a:fillRect/>
          </a:stretch>
        </p:blipFill>
        <p:spPr>
          <a:xfrm>
            <a:off x="5313656" y="2524986"/>
            <a:ext cx="4838700" cy="29667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897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33923" y="1264982"/>
            <a:ext cx="8610601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95000"/>
              </a:lnSpc>
              <a:buSzPct val="90000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r>
              <a:rPr lang="es-ES" dirty="0" smtClean="0"/>
              <a:t> </a:t>
            </a: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688080" y="267171"/>
            <a:ext cx="8089853" cy="373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MODIFICACIONES DERIVADAS DEL RDL 6/2023. RESOLUCIÓN RECURRIDA</a:t>
            </a: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2336800" y="880110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7" name="Flecha arriba 16"/>
          <p:cNvSpPr/>
          <p:nvPr/>
        </p:nvSpPr>
        <p:spPr>
          <a:xfrm>
            <a:off x="8518525" y="1014394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471988" y="4492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2834067" y="856801"/>
            <a:ext cx="8943866" cy="2491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Representantes personados en origen: el documento a recurrir se muestra con la </a:t>
            </a:r>
            <a:r>
              <a:rPr lang="es-ES" dirty="0" err="1" smtClean="0"/>
              <a:t>info</a:t>
            </a:r>
            <a:r>
              <a:rPr lang="es-ES" dirty="0" smtClean="0"/>
              <a:t> completa y es el primer anexo cargado por defecto.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Representantes no personados en origen: se debe introducir manualmente el tipo de resolución y su fecha de manera obligatoria ( y el número y año como opcionales) y el mismo no se carga automáticamente como anexo del envío.</a:t>
            </a:r>
            <a:endParaRPr lang="es-ES" dirty="0" smtClean="0"/>
          </a:p>
          <a:p>
            <a:pPr marL="285750" indent="-285750">
              <a:lnSpc>
                <a:spcPct val="95000"/>
              </a:lnSpc>
              <a:buSzPct val="90000"/>
              <a:buFontTx/>
              <a:buChar char="-"/>
            </a:pPr>
            <a:endParaRPr lang="es-ES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  <p:pic>
        <p:nvPicPr>
          <p:cNvPr id="13" name="Marcador de contenido 3"/>
          <p:cNvPicPr/>
          <p:nvPr/>
        </p:nvPicPr>
        <p:blipFill>
          <a:blip r:embed="rId3"/>
          <a:stretch>
            <a:fillRect/>
          </a:stretch>
        </p:blipFill>
        <p:spPr>
          <a:xfrm>
            <a:off x="5108900" y="3118275"/>
            <a:ext cx="4394200" cy="32435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274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33923" y="1264982"/>
            <a:ext cx="8610601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95000"/>
              </a:lnSpc>
              <a:buSzPct val="90000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r>
              <a:rPr lang="es-ES" dirty="0" smtClean="0"/>
              <a:t> </a:t>
            </a: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933924" y="267171"/>
            <a:ext cx="884401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MODIFICACIONES DERIVADAS DEL RDL </a:t>
            </a: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6/2023. CAMBIOS EN EL TRASLADO DE COPIAS</a:t>
            </a: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2336800" y="880110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7" name="Flecha arriba 16"/>
          <p:cNvSpPr/>
          <p:nvPr/>
        </p:nvSpPr>
        <p:spPr>
          <a:xfrm>
            <a:off x="8518525" y="1014394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471988" y="4492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2834067" y="856801"/>
            <a:ext cx="8943866" cy="566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r>
              <a:rPr lang="es-ES" dirty="0" smtClean="0"/>
              <a:t>En </a:t>
            </a:r>
            <a:r>
              <a:rPr lang="es-ES" b="1" dirty="0"/>
              <a:t>todos los formularios de escrito habilitados para los procuradores</a:t>
            </a:r>
            <a:r>
              <a:rPr lang="es-ES" dirty="0"/>
              <a:t> se habilita un apartado “Configuración traslado de copias</a:t>
            </a:r>
            <a:r>
              <a:rPr lang="es-ES" dirty="0" smtClean="0"/>
              <a:t>”.</a:t>
            </a:r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r>
              <a:rPr lang="es-ES" dirty="0" smtClean="0"/>
              <a:t>Según el tipo de escrito el TC se marcará por defecto</a:t>
            </a:r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r>
              <a:rPr lang="es-ES" dirty="0" smtClean="0"/>
              <a:t>En caso de marcar esta opción se carga una tabla en la que se indicarán los profesionales a los que se generará el traslado.</a:t>
            </a:r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r>
              <a:rPr lang="es-ES" dirty="0" smtClean="0"/>
              <a:t>El borrador y el justificante muestran la información del TC.</a:t>
            </a:r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r>
              <a:rPr lang="es-ES" dirty="0" smtClean="0"/>
              <a:t>El procurador destinatario recibirá un aviso y podrá localizar estos TC en un buscador independiente.</a:t>
            </a:r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r>
              <a:rPr lang="es-ES" dirty="0" smtClean="0"/>
              <a:t>Los TC no tienen posibilidad de trasladarse al defensor.</a:t>
            </a:r>
            <a:endParaRPr lang="es-ES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  <p:pic>
        <p:nvPicPr>
          <p:cNvPr id="12" name="Imagen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212417" y="2818245"/>
            <a:ext cx="5400040" cy="15532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54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33923" y="1264982"/>
            <a:ext cx="8610601" cy="542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95000"/>
              </a:lnSpc>
              <a:buSzPct val="90000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r>
              <a:rPr lang="es-ES" dirty="0" smtClean="0"/>
              <a:t> </a:t>
            </a: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ES" dirty="0" smtClean="0"/>
              <a:t>Esto aplica a los escritos de personación sobre expediente no iniciado en primera y en segunda instancia.</a:t>
            </a: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688080" y="267171"/>
            <a:ext cx="808985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OTROS CAMBIOS EN EL FORMULARIO DE REGISTRO. INTERVINIENTES</a:t>
            </a: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2336800" y="880110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7" name="Flecha arriba 16"/>
          <p:cNvSpPr/>
          <p:nvPr/>
        </p:nvSpPr>
        <p:spPr>
          <a:xfrm>
            <a:off x="8518525" y="1014394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471988" y="4492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2834067" y="856801"/>
            <a:ext cx="8943866" cy="188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s-ES" dirty="0" smtClean="0"/>
              <a:t>Con el fin de agilizar el formulario de registro se ha añadido el siguiente cambio adicional: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Representantes personados en origen: los intervinientes se cargan de manera automática en el formulario de registro</a:t>
            </a:r>
          </a:p>
          <a:p>
            <a:pPr marL="285750" indent="-285750">
              <a:lnSpc>
                <a:spcPct val="95000"/>
              </a:lnSpc>
              <a:buSzPct val="90000"/>
              <a:buFontTx/>
              <a:buChar char="-"/>
            </a:pPr>
            <a:endParaRPr lang="es-ES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  <p:pic>
        <p:nvPicPr>
          <p:cNvPr id="11" name="Imagen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430328" y="1926548"/>
            <a:ext cx="4137660" cy="3378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593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33923" y="1264982"/>
            <a:ext cx="8610601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95000"/>
              </a:lnSpc>
              <a:buSzPct val="90000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r>
              <a:rPr lang="es-ES" dirty="0" smtClean="0"/>
              <a:t> </a:t>
            </a: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688080" y="267171"/>
            <a:ext cx="8089853" cy="373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LISTADO DE NOTIFICACIONES A PROCURADORES</a:t>
            </a: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2336800" y="880110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7" name="Flecha arriba 16"/>
          <p:cNvSpPr/>
          <p:nvPr/>
        </p:nvSpPr>
        <p:spPr>
          <a:xfrm>
            <a:off x="8518525" y="1014394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471988" y="4492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2834067" y="856801"/>
            <a:ext cx="8943866" cy="585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s-ES" dirty="0" smtClean="0"/>
              <a:t>En los Salones Virtuales se ha añadido la funcionalidad de poder consultar las notificaciones realizadas los profesionales en un periodo de tiempo determinado.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s-ES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s-ES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s-ES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s-ES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s-ES" dirty="0" smtClean="0"/>
              <a:t>Bajo </a:t>
            </a:r>
            <a:r>
              <a:rPr lang="es-ES" dirty="0"/>
              <a:t>la tabla de resultados se habilita un enlace desde el que se puede descargar el listado resultante en formato Excel</a:t>
            </a:r>
            <a:endParaRPr lang="es-ES" dirty="0" smtClean="0"/>
          </a:p>
          <a:p>
            <a:pPr marL="285750" indent="-285750">
              <a:lnSpc>
                <a:spcPct val="95000"/>
              </a:lnSpc>
              <a:buSzPct val="90000"/>
              <a:buFontTx/>
              <a:buChar char="-"/>
            </a:pPr>
            <a:endParaRPr lang="es-ES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371" y="1796362"/>
            <a:ext cx="5803704" cy="31799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0316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33923" y="1264982"/>
            <a:ext cx="8610601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95000"/>
              </a:lnSpc>
              <a:buSzPct val="90000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r>
              <a:rPr lang="es-ES" dirty="0" smtClean="0"/>
              <a:t> </a:t>
            </a: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941543" y="162589"/>
            <a:ext cx="8828770" cy="11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visor en el índice electrónico. </a:t>
            </a:r>
            <a:r>
              <a:rPr lang="es-ES" kern="1600" cap="small" dirty="0" err="1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Textualización</a:t>
            </a:r>
            <a:r>
              <a:rPr lang="es-ES" kern="1600" cap="small" dirty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(aplicable país </a:t>
            </a: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vasco)</a:t>
            </a: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2336800" y="880110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7" name="Flecha arriba 16"/>
          <p:cNvSpPr/>
          <p:nvPr/>
        </p:nvSpPr>
        <p:spPr>
          <a:xfrm>
            <a:off x="8518525" y="1014394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471988" y="4492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3033453" y="1016821"/>
            <a:ext cx="8961811" cy="31454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es-ES" dirty="0" smtClean="0"/>
              <a:t>Si </a:t>
            </a:r>
            <a:r>
              <a:rPr lang="es-ES" dirty="0"/>
              <a:t>el archivo fue enviado a textualizar y la misma ya está disponible en Avantius, la textualización también será visible desde el visor del índice electrónico de PSP con la posibilidad de buscar palabras en el visor y reproducir el momento exacto en el que se menciona la palabra que ha sido buscada.</a:t>
            </a:r>
          </a:p>
          <a:p>
            <a:pPr marL="285750" indent="-285750" algn="just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453" y="2760692"/>
            <a:ext cx="5409524" cy="2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33923" y="1264982"/>
            <a:ext cx="8610601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95000"/>
              </a:lnSpc>
              <a:buSzPct val="90000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algn="just">
              <a:lnSpc>
                <a:spcPct val="95000"/>
              </a:lnSpc>
              <a:buSzPct val="90000"/>
            </a:pPr>
            <a:r>
              <a:rPr lang="es-ES" dirty="0" smtClean="0"/>
              <a:t> </a:t>
            </a:r>
            <a:endParaRPr lang="es-ES" dirty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lnSpc>
                <a:spcPct val="95000"/>
              </a:lnSpc>
              <a:buSzPct val="90000"/>
              <a:buFont typeface="Arial" panose="020B0604020202020204" pitchFamily="34" charset="0"/>
              <a:buChar char="•"/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933923" y="535969"/>
            <a:ext cx="8828770" cy="11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visor en el índice electrónico. </a:t>
            </a:r>
            <a:r>
              <a:rPr lang="es-ES" kern="1600" cap="small" dirty="0" err="1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Textualización</a:t>
            </a:r>
            <a:r>
              <a:rPr lang="es-ES" kern="1600" cap="small" dirty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(aplicable país vasco)</a:t>
            </a:r>
          </a:p>
          <a:p>
            <a:pPr lvl="0"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2336800" y="880110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7" name="Flecha arriba 16"/>
          <p:cNvSpPr/>
          <p:nvPr/>
        </p:nvSpPr>
        <p:spPr>
          <a:xfrm>
            <a:off x="8518525" y="1014394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471988" y="4492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987040" y="1211580"/>
            <a:ext cx="307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icono           permite visualizar la textualización a modo de subtítulos.</a:t>
            </a:r>
          </a:p>
        </p:txBody>
      </p:sp>
      <p:pic>
        <p:nvPicPr>
          <p:cNvPr id="15" name="Imagen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82" y="1207135"/>
            <a:ext cx="361315" cy="31369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162300" y="3840480"/>
            <a:ext cx="301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Idéntico funcionamiento en PSP para los archivos de audio textualizados.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043" y="1146005"/>
            <a:ext cx="4885714" cy="237142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136" y="3907308"/>
            <a:ext cx="5419048" cy="2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88080" y="267171"/>
            <a:ext cx="8089853" cy="373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spcBef>
                <a:spcPts val="3000"/>
              </a:spcBef>
              <a:spcAft>
                <a:spcPts val="300"/>
              </a:spcAft>
              <a:tabLst>
                <a:tab pos="274320" algn="l"/>
              </a:tabLst>
            </a:pPr>
            <a:r>
              <a:rPr lang="es-ES" kern="1600" cap="small" dirty="0" smtClean="0">
                <a:solidFill>
                  <a:srgbClr val="05519B"/>
                </a:solidFill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ADAPTACIONES PSP ACCESIBILIDAD</a:t>
            </a:r>
            <a:endParaRPr lang="es-ES" kern="1600" cap="small" dirty="0">
              <a:solidFill>
                <a:srgbClr val="05519B"/>
              </a:solidFill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arriba 6"/>
          <p:cNvSpPr/>
          <p:nvPr/>
        </p:nvSpPr>
        <p:spPr>
          <a:xfrm>
            <a:off x="2336800" y="880110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7" name="Flecha arriba 16"/>
          <p:cNvSpPr/>
          <p:nvPr/>
        </p:nvSpPr>
        <p:spPr>
          <a:xfrm>
            <a:off x="8518525" y="10143940"/>
            <a:ext cx="139700" cy="527050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471988" y="4492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2834067" y="856801"/>
            <a:ext cx="8943866" cy="564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dirty="0"/>
              <a:t>Se han realizado mejoras en PSP para alcanzar el nivel de accesibilidad AA, obligatorio para Administraciones públicas. En </a:t>
            </a:r>
            <a:r>
              <a:rPr lang="es-ES" dirty="0" smtClean="0"/>
              <a:t>concreto:</a:t>
            </a:r>
            <a:endParaRPr lang="es-ES" dirty="0"/>
          </a:p>
          <a:p>
            <a:r>
              <a:rPr lang="es-E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Verificación Identidad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Inicio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Gestión roles y usuarios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Buscador expedientes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Detalle del expediente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Búsqueda directa de expediente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Gestor descargas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Datos personales profesional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Personación/Contestación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Gestión de copias a las partes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Listado de recibos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Índice electrónico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Envío de escritos de inicio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Envíos en borrador</a:t>
            </a:r>
          </a:p>
          <a:p>
            <a:pPr marL="285750" indent="-285750">
              <a:lnSpc>
                <a:spcPct val="95000"/>
              </a:lnSpc>
              <a:buSzPct val="90000"/>
              <a:buFontTx/>
              <a:buChar char="-"/>
            </a:pPr>
            <a:endParaRPr lang="es-ES" dirty="0" smtClean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96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1CDA111FA3E441A0733A2B58804BC6" ma:contentTypeVersion="3" ma:contentTypeDescription="Create a new document." ma:contentTypeScope="" ma:versionID="f1b68850b4408bafc3d6ca656ba105fe">
  <xsd:schema xmlns:xsd="http://www.w3.org/2001/XMLSchema" xmlns:xs="http://www.w3.org/2001/XMLSchema" xmlns:p="http://schemas.microsoft.com/office/2006/metadata/properties" xmlns:ns2="10f31b3c-01c0-4e15-a16e-b737fdd79efb" xmlns:ns3="e2892e4c-232d-47d6-a33a-d098e810f3f6" targetNamespace="http://schemas.microsoft.com/office/2006/metadata/properties" ma:root="true" ma:fieldsID="3dd86a047325dcdd18d1af890d601bf8" ns2:_="" ns3:_="">
    <xsd:import namespace="10f31b3c-01c0-4e15-a16e-b737fdd79efb"/>
    <xsd:import namespace="e2892e4c-232d-47d6-a33a-d098e810f3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Contrase_x00f1_a_x003a__x0020_1234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31b3c-01c0-4e15-a16e-b737fdd79e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92e4c-232d-47d6-a33a-d098e810f3f6" elementFormDefault="qualified">
    <xsd:import namespace="http://schemas.microsoft.com/office/2006/documentManagement/types"/>
    <xsd:import namespace="http://schemas.microsoft.com/office/infopath/2007/PartnerControls"/>
    <xsd:element name="Contrase_x00f1_a_x003a__x0020_12345" ma:index="10" nillable="true" ma:displayName="Contraseña" ma:internalName="Contrase_x00f1_a_x003a__x0020_12345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rase_x00f1_a_x003a__x0020_12345 xmlns="e2892e4c-232d-47d6-a33a-d098e810f3f6" xsi:nil="true"/>
  </documentManagement>
</p:properties>
</file>

<file path=customXml/itemProps1.xml><?xml version="1.0" encoding="utf-8"?>
<ds:datastoreItem xmlns:ds="http://schemas.openxmlformats.org/officeDocument/2006/customXml" ds:itemID="{2FDA96A8-F044-439A-AFA3-1FCB3C75B3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31b3c-01c0-4e15-a16e-b737fdd79efb"/>
    <ds:schemaRef ds:uri="e2892e4c-232d-47d6-a33a-d098e810f3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158346-E4A2-4772-A3FB-DB45AF3633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20B83-603A-4FEA-B72D-9184D5BC258D}">
  <ds:schemaRefs>
    <ds:schemaRef ds:uri="http://schemas.microsoft.com/office/2006/documentManagement/types"/>
    <ds:schemaRef ds:uri="e2892e4c-232d-47d6-a33a-d098e810f3f6"/>
    <ds:schemaRef ds:uri="10f31b3c-01c0-4e15-a16e-b737fdd79ef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58011</TotalTime>
  <Words>529</Words>
  <Application>Microsoft Office PowerPoint</Application>
  <PresentationFormat>Panorámica</PresentationFormat>
  <Paragraphs>161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Tracasa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Lainez Moraleda</dc:creator>
  <cp:lastModifiedBy>Marta Ipiéns Castillo</cp:lastModifiedBy>
  <cp:revision>240</cp:revision>
  <dcterms:created xsi:type="dcterms:W3CDTF">2019-07-31T09:23:10Z</dcterms:created>
  <dcterms:modified xsi:type="dcterms:W3CDTF">2024-07-02T11:38:41Z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0x0101007D1CDA111FA3E441A0733A2B58804BC6</vt:lpwstr>
  </property>
</Properties>
</file>