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sldIdLst>
    <p:sldId id="256" r:id="rId5"/>
    <p:sldId id="294" r:id="rId6"/>
    <p:sldId id="296" r:id="rId7"/>
    <p:sldId id="297" r:id="rId8"/>
    <p:sldId id="292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947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185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7466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939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793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073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18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011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465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413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21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0F816-83A4-423D-9BAC-FFD8A81A0369}" type="datetimeFigureOut">
              <a:rPr lang="es-ES" smtClean="0"/>
              <a:t>23/09/2022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9BE05-3D16-4D2C-8F24-CAF46035777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820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windows.com/windowsexperience/2021/05/19/the-future-of-internet-explorer-on-windows-10-is-in-microsoft-edg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" cy="6858000"/>
          </a:xfrm>
          <a:prstGeom prst="rect">
            <a:avLst/>
          </a:prstGeom>
        </p:spPr>
      </p:pic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4752975" y="2882900"/>
            <a:ext cx="590613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45720" rIns="360000" bIns="45720" anchor="t" anchorCtr="0" upright="1">
            <a:noAutofit/>
          </a:bodyPr>
          <a:lstStyle/>
          <a:p>
            <a:pPr algn="r">
              <a:lnSpc>
                <a:spcPts val="5400"/>
              </a:lnSpc>
              <a:spcAft>
                <a:spcPts val="800"/>
              </a:spcAft>
            </a:pPr>
            <a:r>
              <a:rPr lang="es-ES" sz="5800" dirty="0">
                <a:solidFill>
                  <a:srgbClr val="4B4B4B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SGJ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ts val="5400"/>
              </a:lnSpc>
              <a:spcAft>
                <a:spcPts val="800"/>
              </a:spcAft>
            </a:pPr>
            <a:r>
              <a:rPr lang="es-ES" sz="5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</a:t>
            </a:r>
            <a:r>
              <a:rPr lang="es-ES" sz="4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ES" sz="5200" dirty="0" smtClean="0">
                <a:solidFill>
                  <a:srgbClr val="05519B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AVANTIUS(P</a:t>
            </a:r>
            <a:r>
              <a:rPr lang="es-ES" sz="5200" dirty="0" smtClean="0">
                <a:solidFill>
                  <a:srgbClr val="05519B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SP)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4438650" y="4394200"/>
            <a:ext cx="622046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91440" tIns="45720" rIns="360000" bIns="45720" anchor="t" anchorCtr="0" upright="1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solidFill>
                  <a:srgbClr val="4B4B4B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 </a:t>
            </a:r>
            <a:r>
              <a:rPr lang="es-ES" sz="2000" dirty="0" smtClean="0">
                <a:solidFill>
                  <a:srgbClr val="4B4B4B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INFORMATIVA NUEVAS FUNCIONALIDADES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ES" sz="2000" dirty="0" smtClean="0">
                <a:solidFill>
                  <a:srgbClr val="4B4B4B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PSP 5.0</a:t>
            </a:r>
            <a:endParaRPr lang="es-ES" sz="2000" dirty="0" smtClean="0">
              <a:solidFill>
                <a:srgbClr val="4B4B4B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94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15672" y="487335"/>
            <a:ext cx="9876304" cy="373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10000"/>
              </a:lnSpc>
              <a:spcBef>
                <a:spcPts val="3000"/>
              </a:spcBef>
              <a:spcAft>
                <a:spcPts val="300"/>
              </a:spcAft>
              <a:tabLst>
                <a:tab pos="274320" algn="l"/>
              </a:tabLst>
            </a:pPr>
            <a:r>
              <a:rPr lang="es-ES" kern="1600" cap="small" dirty="0" smtClean="0">
                <a:solidFill>
                  <a:srgbClr val="05519B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INCORPORACIÓN DOCUMENTOS MULTIMEDIA: ARCHIVOS EN ESCRITOS TELEMÁTICOS </a:t>
            </a:r>
            <a:endParaRPr lang="es-ES" kern="1600" cap="small" dirty="0">
              <a:solidFill>
                <a:srgbClr val="05519B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09264" y="1300841"/>
            <a:ext cx="8610601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s-ES" dirty="0" smtClean="0"/>
              <a:t>A la hora de incorporar archivos se han añadido las siguientes novedades:</a:t>
            </a:r>
          </a:p>
          <a:p>
            <a:pPr marL="28575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Indicación del porcentaje de subida del archivo</a:t>
            </a:r>
          </a:p>
          <a:p>
            <a:pPr marL="28575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Tamaño máximo </a:t>
            </a:r>
            <a:r>
              <a:rPr lang="es-ES" dirty="0" smtClean="0"/>
              <a:t>controlado por </a:t>
            </a:r>
            <a:r>
              <a:rPr lang="es-ES" dirty="0"/>
              <a:t>archivo (no por envío)</a:t>
            </a:r>
          </a:p>
          <a:p>
            <a:pPr marL="285750" indent="-285750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No se realiza control de calidad en archivos pdf de gran tamaño</a:t>
            </a:r>
          </a:p>
        </p:txBody>
      </p:sp>
      <p:pic>
        <p:nvPicPr>
          <p:cNvPr id="6" name="Imagen 5"/>
          <p:cNvPicPr/>
          <p:nvPr/>
        </p:nvPicPr>
        <p:blipFill>
          <a:blip r:embed="rId3"/>
          <a:stretch>
            <a:fillRect/>
          </a:stretch>
        </p:blipFill>
        <p:spPr>
          <a:xfrm>
            <a:off x="4436931" y="3514025"/>
            <a:ext cx="5400040" cy="216535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563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15672" y="487335"/>
            <a:ext cx="9876304" cy="373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10000"/>
              </a:lnSpc>
              <a:spcBef>
                <a:spcPts val="3000"/>
              </a:spcBef>
              <a:spcAft>
                <a:spcPts val="300"/>
              </a:spcAft>
              <a:tabLst>
                <a:tab pos="274320" algn="l"/>
              </a:tabLst>
            </a:pPr>
            <a:r>
              <a:rPr lang="es-ES" kern="1600" cap="small" dirty="0" smtClean="0">
                <a:solidFill>
                  <a:srgbClr val="05519B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ENVIOS PSP: CONFORMIDAD EN EL ENVIO</a:t>
            </a:r>
            <a:endParaRPr lang="es-ES" kern="1600" cap="small" dirty="0">
              <a:solidFill>
                <a:srgbClr val="05519B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99752" y="1127200"/>
            <a:ext cx="8610601" cy="516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es-ES" dirty="0"/>
              <a:t>S</a:t>
            </a:r>
            <a:r>
              <a:rPr lang="es-ES" dirty="0" smtClean="0"/>
              <a:t>e </a:t>
            </a:r>
            <a:r>
              <a:rPr lang="es-ES" dirty="0"/>
              <a:t>ha sustituido la pantalla de firma de @firma por un check de conformidad mediante el que el usuario ha de dar expresamente su consentimiento a la realización de la transacción electrónica. </a:t>
            </a: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Imagen 6"/>
          <p:cNvPicPr/>
          <p:nvPr/>
        </p:nvPicPr>
        <p:blipFill>
          <a:blip r:embed="rId3"/>
          <a:stretch>
            <a:fillRect/>
          </a:stretch>
        </p:blipFill>
        <p:spPr>
          <a:xfrm>
            <a:off x="4705032" y="2740112"/>
            <a:ext cx="5400040" cy="2408555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40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115672" y="487335"/>
            <a:ext cx="9876304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10000"/>
              </a:lnSpc>
              <a:spcBef>
                <a:spcPts val="3000"/>
              </a:spcBef>
              <a:spcAft>
                <a:spcPts val="300"/>
              </a:spcAft>
              <a:tabLst>
                <a:tab pos="274320" algn="l"/>
              </a:tabLst>
            </a:pPr>
            <a:r>
              <a:rPr lang="es-ES" kern="1600" cap="small" dirty="0" smtClean="0">
                <a:solidFill>
                  <a:srgbClr val="05519B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ENVIOS PSP: NUMERACIÓN DE ESCRITOS</a:t>
            </a:r>
            <a:endParaRPr lang="es-ES" kern="1600" cap="small" dirty="0">
              <a:solidFill>
                <a:srgbClr val="05519B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99752" y="1127200"/>
            <a:ext cx="8610601" cy="500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/>
              <a:t>Se ha modificado la numeración de los escritos telemáticos (solo de los escritos, no de las notificaciones), sustituyéndola con un número correlativo que se calcula en el momento del envío.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3"/>
          <a:stretch>
            <a:fillRect/>
          </a:stretch>
        </p:blipFill>
        <p:spPr>
          <a:xfrm>
            <a:off x="4553309" y="2781358"/>
            <a:ext cx="5400040" cy="186055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232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320145" y="557369"/>
            <a:ext cx="6357506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10000"/>
              </a:lnSpc>
              <a:spcBef>
                <a:spcPts val="3000"/>
              </a:spcBef>
              <a:spcAft>
                <a:spcPts val="300"/>
              </a:spcAft>
              <a:tabLst>
                <a:tab pos="274320" algn="l"/>
              </a:tabLst>
            </a:pPr>
            <a:r>
              <a:rPr lang="es-ES" kern="1600" cap="small" dirty="0" smtClean="0">
                <a:solidFill>
                  <a:srgbClr val="05519B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NAVEGADORES CERTIFICADOS PARA AVANTIUS-PSP 5.0</a:t>
            </a:r>
            <a:endParaRPr lang="es-ES" kern="1600" cap="small" dirty="0">
              <a:solidFill>
                <a:srgbClr val="05519B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743200" y="1074947"/>
            <a:ext cx="9108374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s-ES" dirty="0"/>
              <a:t>Desde la versión 3.0 (septiembre-octubre 2020), los navegadores certificados sobre los que se ofrece soporte son:</a:t>
            </a:r>
          </a:p>
          <a:p>
            <a:pPr marL="285750" indent="-285750" algn="just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Google Chrome</a:t>
            </a:r>
          </a:p>
          <a:p>
            <a:pPr marL="285750" indent="-285750" algn="just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Mozilla </a:t>
            </a:r>
            <a:r>
              <a:rPr lang="es-ES" dirty="0" smtClean="0"/>
              <a:t>Firefox para </a:t>
            </a:r>
            <a:r>
              <a:rPr lang="es-ES" dirty="0"/>
              <a:t>usuarios con plataforma Macintosh y certificado en tarjeta criptográfica 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dirty="0" smtClean="0"/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s-ES" dirty="0" smtClean="0">
                <a:solidFill>
                  <a:srgbClr val="C00000"/>
                </a:solidFill>
              </a:rPr>
              <a:t>Microsoft </a:t>
            </a:r>
            <a:r>
              <a:rPr lang="es-ES" dirty="0">
                <a:solidFill>
                  <a:srgbClr val="C00000"/>
                </a:solidFill>
              </a:rPr>
              <a:t>procederá a </a:t>
            </a:r>
            <a:r>
              <a:rPr lang="es-ES" dirty="0" smtClean="0">
                <a:solidFill>
                  <a:srgbClr val="C00000"/>
                </a:solidFill>
              </a:rPr>
              <a:t>la eliminación de Internet </a:t>
            </a:r>
            <a:r>
              <a:rPr lang="es-ES" dirty="0">
                <a:solidFill>
                  <a:srgbClr val="C00000"/>
                </a:solidFill>
              </a:rPr>
              <a:t>Explorer 11 </a:t>
            </a:r>
            <a:r>
              <a:rPr lang="es-ES" dirty="0" smtClean="0">
                <a:solidFill>
                  <a:srgbClr val="C00000"/>
                </a:solidFill>
              </a:rPr>
              <a:t>durante </a:t>
            </a:r>
            <a:r>
              <a:rPr lang="es-ES" dirty="0">
                <a:solidFill>
                  <a:srgbClr val="C00000"/>
                </a:solidFill>
              </a:rPr>
              <a:t>el año 2022. 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s-ES" u="sng" dirty="0" smtClean="0">
                <a:hlinkClick r:id="rId3"/>
              </a:rPr>
              <a:t>https</a:t>
            </a:r>
            <a:r>
              <a:rPr lang="es-ES" u="sng" dirty="0">
                <a:hlinkClick r:id="rId3"/>
              </a:rPr>
              <a:t>://blogs.windows.com/windowsexperience/2021/05/19/the-future-of-internet-explorer-on-windows-10-is-in-microsoft-edge</a:t>
            </a:r>
            <a:r>
              <a:rPr lang="es-ES" u="sng" dirty="0" smtClean="0">
                <a:hlinkClick r:id="rId3"/>
              </a:rPr>
              <a:t>/</a:t>
            </a:r>
            <a:endParaRPr lang="es-ES" u="sng" dirty="0" smtClean="0"/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u="sng" dirty="0"/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dirty="0" smtClean="0"/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dirty="0"/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endParaRPr lang="es-ES" dirty="0" smtClean="0"/>
          </a:p>
        </p:txBody>
      </p:sp>
      <p:sp>
        <p:nvSpPr>
          <p:cNvPr id="5" name="AutoShape 2" descr="Google Chrome, Logotipo, Iconos De Equipo imagen png - image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118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0736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1CDA111FA3E441A0733A2B58804BC6" ma:contentTypeVersion="2" ma:contentTypeDescription="Create a new document." ma:contentTypeScope="" ma:versionID="692920d2e1827801a16a1afde4fbf71e">
  <xsd:schema xmlns:xsd="http://www.w3.org/2001/XMLSchema" xmlns:xs="http://www.w3.org/2001/XMLSchema" xmlns:p="http://schemas.microsoft.com/office/2006/metadata/properties" xmlns:ns2="10f31b3c-01c0-4e15-a16e-b737fdd79efb" targetNamespace="http://schemas.microsoft.com/office/2006/metadata/properties" ma:root="true" ma:fieldsID="86234faf430ba41dc50e4ccdcfa99d26" ns2:_="">
    <xsd:import namespace="10f31b3c-01c0-4e15-a16e-b737fdd79ef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31b3c-01c0-4e15-a16e-b737fdd79ef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158346-E4A2-4772-A3FB-DB45AF3633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AA5DB4-D837-4B6F-A3D1-44255DB658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f31b3c-01c0-4e15-a16e-b737fdd79e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F20B83-603A-4FEA-B72D-9184D5BC258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0f31b3c-01c0-4e15-a16e-b737fdd79efb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36409</TotalTime>
  <Words>199</Words>
  <Application>Microsoft Office PowerPoint</Application>
  <PresentationFormat>Panorámica</PresentationFormat>
  <Paragraphs>38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Tracasa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Lainez Moraleda</dc:creator>
  <cp:lastModifiedBy>Sara Carreras García</cp:lastModifiedBy>
  <cp:revision>157</cp:revision>
  <dcterms:created xsi:type="dcterms:W3CDTF">2019-07-31T09:23:10Z</dcterms:created>
  <dcterms:modified xsi:type="dcterms:W3CDTF">2022-09-23T10:33:42Z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0x0101007D1CDA111FA3E441A0733A2B58804BC6</vt:lpwstr>
  </property>
</Properties>
</file>