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308" r:id="rId7"/>
    <p:sldId id="309" r:id="rId8"/>
    <p:sldId id="323" r:id="rId9"/>
    <p:sldId id="312" r:id="rId10"/>
    <p:sldId id="313" r:id="rId11"/>
    <p:sldId id="260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26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2" r:id="rId30"/>
    <p:sldId id="321" r:id="rId31"/>
    <p:sldId id="262" r:id="rId32"/>
    <p:sldId id="263" r:id="rId33"/>
  </p:sldIdLst>
  <p:sldSz cx="18288000" cy="10287000"/>
  <p:notesSz cx="6858000" cy="9144000"/>
  <p:embeddedFontLst>
    <p:embeddedFont>
      <p:font typeface="FS Meridian 1" panose="020B0604020202020204" charset="0"/>
      <p:regular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FS Meridian 2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8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3E394-AA6F-4584-8F8C-E34634131141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5BD38-68F0-4790-B24E-A342A38D7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18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4F52-04E0-49A0-BDDC-DD87D410EF7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219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4F52-04E0-49A0-BDDC-DD87D410EF7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3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4F52-04E0-49A0-BDDC-DD87D410EF7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13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4F52-04E0-49A0-BDDC-DD87D410EF7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3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4F52-04E0-49A0-BDDC-DD87D410EF7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8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4F52-04E0-49A0-BDDC-DD87D410EF7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18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4F52-04E0-49A0-BDDC-DD87D410EF7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75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4F52-04E0-49A0-BDDC-DD87D410EF7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83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4F52-04E0-49A0-BDDC-DD87D410EF7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76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4F52-04E0-49A0-BDDC-DD87D410EF7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34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914400" y="2400302"/>
            <a:ext cx="16459200" cy="678894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48162B14-9987-4B38-AFB8-EC7D17B9A9A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9923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629171"/>
            <a:ext cx="13716000" cy="2622413"/>
          </a:xfrm>
        </p:spPr>
        <p:txBody>
          <a:bodyPr anchor="b"/>
          <a:lstStyle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7916" y="3666535"/>
            <a:ext cx="13716000" cy="5066405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1D1D1B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 dirty="0"/>
              <a:t>Haga clic para editar el estilo de subtítulo del patrón</a:t>
            </a:r>
          </a:p>
        </p:txBody>
      </p:sp>
      <p:pic>
        <p:nvPicPr>
          <p:cNvPr id="7" name="Imagen 7"/>
          <p:cNvPicPr>
            <a:picLocks noChangeAspect="1"/>
          </p:cNvPicPr>
          <p:nvPr userDrawn="1"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6808" y="28576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9" descr="cid:image002.jpg@01D5B4FD.DCFBE940"/>
          <p:cNvPicPr>
            <a:picLocks noChangeAspect="1" noChangeArrowheads="1"/>
          </p:cNvPicPr>
          <p:nvPr userDrawn="1"/>
        </p:nvPicPr>
        <p:blipFill>
          <a:blip r:embed="rId3"/>
          <a:srcRect t="77040"/>
          <a:stretch>
            <a:fillRect/>
          </a:stretch>
        </p:blipFill>
        <p:spPr bwMode="auto">
          <a:xfrm>
            <a:off x="10520362" y="9280173"/>
            <a:ext cx="748903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510" y="72269"/>
            <a:ext cx="3240000" cy="7098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t="34497" r="15805" b="35822"/>
          <a:stretch/>
        </p:blipFill>
        <p:spPr>
          <a:xfrm>
            <a:off x="3049425" y="8880317"/>
            <a:ext cx="3780000" cy="11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3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DC6C-D32B-4073-9CFB-5463D19F1ED3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D1A-27DB-4237-964A-608F5871A0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90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DC6C-D32B-4073-9CFB-5463D19F1ED3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D1A-27DB-4237-964A-608F5871A0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398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DC6C-D32B-4073-9CFB-5463D19F1ED3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D1A-27DB-4237-964A-608F5871A0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31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DC6C-D32B-4073-9CFB-5463D19F1ED3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D1A-27DB-4237-964A-608F5871A0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05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DC6C-D32B-4073-9CFB-5463D19F1ED3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D1A-27DB-4237-964A-608F5871A0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098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DC6C-D32B-4073-9CFB-5463D19F1ED3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D1A-27DB-4237-964A-608F5871A0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24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DC6C-D32B-4073-9CFB-5463D19F1ED3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D1A-27DB-4237-964A-608F5871A0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449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DC6C-D32B-4073-9CFB-5463D19F1ED3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D1A-27DB-4237-964A-608F5871A0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300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DC6C-D32B-4073-9CFB-5463D19F1ED3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D1A-27DB-4237-964A-608F5871A0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485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DC6C-D32B-4073-9CFB-5463D19F1ED3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D1A-27DB-4237-964A-608F5871A0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828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914400" y="2400302"/>
            <a:ext cx="16459200" cy="678894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48162B14-9987-4B38-AFB8-EC7D17B9A9A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1446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DC6C-D32B-4073-9CFB-5463D19F1ED3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FD1A-27DB-4237-964A-608F5871A0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34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navarra.es/es/tramites/on/-/line/ayudas-para-la-contratacion-de-doctorandos-y-doctorandas-doctorados-industriales-2025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avarra.es/es/tramites/on/-/line/ayudas-para-la-contratacion-de-personal-investigador-y-tecnologico-2025" TargetMode="External"/><Relationship Id="rId5" Type="http://schemas.openxmlformats.org/officeDocument/2006/relationships/hyperlink" Target="mailto:bgarciai@navarra.es" TargetMode="External"/><Relationship Id="rId4" Type="http://schemas.openxmlformats.org/officeDocument/2006/relationships/hyperlink" Target="mailto:jlarumab@navarra.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emf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11.jpeg"/><Relationship Id="rId10" Type="http://schemas.openxmlformats.org/officeDocument/2006/relationships/hyperlink" Target="https://www.siessnavarra.com/equipment/infraestructure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otanour@navarra.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hyperlink" Target="mailto:gbeacidr@navarra.es" TargetMode="External"/><Relationship Id="rId4" Type="http://schemas.openxmlformats.org/officeDocument/2006/relationships/hyperlink" Target="https://www.navarra.es/es/tramites/on/-/line/bonos-sinai-para-transferencia-de-conocimiento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varra.es/es/tramites/on/-/line/bonos-sinai-para-transferencia-de-conocimiento" TargetMode="External"/><Relationship Id="rId13" Type="http://schemas.openxmlformats.org/officeDocument/2006/relationships/hyperlink" Target="mailto:jlarumab@navarra.es" TargetMode="External"/><Relationship Id="rId3" Type="http://schemas.openxmlformats.org/officeDocument/2006/relationships/hyperlink" Target="mailto:jotanour@navarra.es" TargetMode="External"/><Relationship Id="rId7" Type="http://schemas.openxmlformats.org/officeDocument/2006/relationships/hyperlink" Target="https://bon.navarra.es/es/anuncio/-/texto/2024/258/32" TargetMode="External"/><Relationship Id="rId12" Type="http://schemas.openxmlformats.org/officeDocument/2006/relationships/hyperlink" Target="https://www.navarra.es/es/tramites/on?tramiteId=9912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avarra.es/es/tramites/on/-/line/ayudas-al-fomento-de-la-cultura-cientifica-la-difusion-de-idi-y-al-fomento-de-las-vocaciones-stem-cosmos-2025" TargetMode="External"/><Relationship Id="rId11" Type="http://schemas.openxmlformats.org/officeDocument/2006/relationships/hyperlink" Target="https://www.navarra.es/es/tramites/on?tramiteId=99127" TargetMode="External"/><Relationship Id="rId5" Type="http://schemas.openxmlformats.org/officeDocument/2006/relationships/hyperlink" Target="https://bon.navarra.es/es/anuncio/-/texto/2024/257/2" TargetMode="External"/><Relationship Id="rId10" Type="http://schemas.openxmlformats.org/officeDocument/2006/relationships/hyperlink" Target="https://www.navarra.es/es/tramites/on/-/line/ayudas-para-la-contratacion-de-personal-investigador-y-tecnologico-2025?back=true&amp;pageBackId=5722676" TargetMode="External"/><Relationship Id="rId4" Type="http://schemas.openxmlformats.org/officeDocument/2006/relationships/hyperlink" Target="mailto:gbeacidr@navarra.es" TargetMode="External"/><Relationship Id="rId9" Type="http://schemas.openxmlformats.org/officeDocument/2006/relationships/hyperlink" Target="https://bon.navarra.es/es/anuncio/-/texto/2024/262/13" TargetMode="External"/><Relationship Id="rId14" Type="http://schemas.openxmlformats.org/officeDocument/2006/relationships/hyperlink" Target="mailto:bgarciai@navarra.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120159"/>
            <a:ext cx="18288000" cy="2166841"/>
            <a:chOff x="0" y="0"/>
            <a:chExt cx="4816593" cy="570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0691"/>
            </a:xfrm>
            <a:custGeom>
              <a:avLst/>
              <a:gdLst/>
              <a:ahLst/>
              <a:cxnLst/>
              <a:rect l="l" t="t" r="r" b="b"/>
              <a:pathLst>
                <a:path w="4816592" h="570691">
                  <a:moveTo>
                    <a:pt x="0" y="0"/>
                  </a:moveTo>
                  <a:lnTo>
                    <a:pt x="4816592" y="0"/>
                  </a:lnTo>
                  <a:lnTo>
                    <a:pt x="4816592" y="570691"/>
                  </a:lnTo>
                  <a:lnTo>
                    <a:pt x="0" y="570691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27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7572" y="7296233"/>
            <a:ext cx="3155133" cy="147338"/>
            <a:chOff x="0" y="0"/>
            <a:chExt cx="830981" cy="38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981" cy="38805"/>
            </a:xfrm>
            <a:custGeom>
              <a:avLst/>
              <a:gdLst/>
              <a:ahLst/>
              <a:cxnLst/>
              <a:rect l="l" t="t" r="r" b="b"/>
              <a:pathLst>
                <a:path w="830981" h="38805">
                  <a:moveTo>
                    <a:pt x="0" y="0"/>
                  </a:moveTo>
                  <a:lnTo>
                    <a:pt x="830981" y="0"/>
                  </a:lnTo>
                  <a:lnTo>
                    <a:pt x="830981" y="38805"/>
                  </a:lnTo>
                  <a:lnTo>
                    <a:pt x="0" y="38805"/>
                  </a:lnTo>
                  <a:close/>
                </a:path>
              </a:pathLst>
            </a:custGeom>
            <a:solidFill>
              <a:srgbClr val="1DE2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30981" cy="95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826241" y="-621817"/>
            <a:ext cx="11530680" cy="11530634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8200" r="-1820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409746" y="542560"/>
            <a:ext cx="4312821" cy="2107375"/>
          </a:xfrm>
          <a:custGeom>
            <a:avLst/>
            <a:gdLst/>
            <a:ahLst/>
            <a:cxnLst/>
            <a:rect l="l" t="t" r="r" b="b"/>
            <a:pathLst>
              <a:path w="4312821" h="2107375">
                <a:moveTo>
                  <a:pt x="0" y="0"/>
                </a:moveTo>
                <a:lnTo>
                  <a:pt x="4312820" y="0"/>
                </a:lnTo>
                <a:lnTo>
                  <a:pt x="4312820" y="2107376"/>
                </a:lnTo>
                <a:lnTo>
                  <a:pt x="0" y="2107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5087166" y="912156"/>
            <a:ext cx="4954682" cy="1154146"/>
          </a:xfrm>
          <a:custGeom>
            <a:avLst/>
            <a:gdLst/>
            <a:ahLst/>
            <a:cxnLst/>
            <a:rect l="l" t="t" r="r" b="b"/>
            <a:pathLst>
              <a:path w="4954682" h="1154146">
                <a:moveTo>
                  <a:pt x="0" y="0"/>
                </a:moveTo>
                <a:lnTo>
                  <a:pt x="4954682" y="0"/>
                </a:lnTo>
                <a:lnTo>
                  <a:pt x="4954682" y="1154146"/>
                </a:lnTo>
                <a:lnTo>
                  <a:pt x="0" y="1154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69" r="-756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877572" y="3178606"/>
            <a:ext cx="9948669" cy="47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5"/>
              </a:lnSpc>
            </a:pPr>
            <a:r>
              <a:rPr lang="en-US" sz="3399">
                <a:solidFill>
                  <a:srgbClr val="1DE2FF"/>
                </a:solidFill>
                <a:latin typeface="FS Meridian 1"/>
                <a:ea typeface="FS Meridian 1"/>
                <a:cs typeface="FS Meridian 1"/>
                <a:sym typeface="FS Meridian 1"/>
              </a:rPr>
              <a:t>Jornada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00125" y="8596555"/>
            <a:ext cx="10860391" cy="1214049"/>
            <a:chOff x="0" y="0"/>
            <a:chExt cx="14480521" cy="1618732"/>
          </a:xfrm>
        </p:grpSpPr>
        <p:sp>
          <p:nvSpPr>
            <p:cNvPr id="14" name="Freeform 14"/>
            <p:cNvSpPr/>
            <p:nvPr/>
          </p:nvSpPr>
          <p:spPr>
            <a:xfrm>
              <a:off x="3590443" y="9820"/>
              <a:ext cx="1608913" cy="1608913"/>
            </a:xfrm>
            <a:custGeom>
              <a:avLst/>
              <a:gdLst/>
              <a:ahLst/>
              <a:cxnLst/>
              <a:rect l="l" t="t" r="r" b="b"/>
              <a:pathLst>
                <a:path w="1608913" h="1608913">
                  <a:moveTo>
                    <a:pt x="0" y="0"/>
                  </a:moveTo>
                  <a:lnTo>
                    <a:pt x="1608913" y="0"/>
                  </a:lnTo>
                  <a:lnTo>
                    <a:pt x="1608913" y="1608912"/>
                  </a:lnTo>
                  <a:lnTo>
                    <a:pt x="0" y="1608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565788" cy="1565788"/>
            </a:xfrm>
            <a:custGeom>
              <a:avLst/>
              <a:gdLst/>
              <a:ahLst/>
              <a:cxnLst/>
              <a:rect l="l" t="t" r="r" b="b"/>
              <a:pathLst>
                <a:path w="1565788" h="1565788">
                  <a:moveTo>
                    <a:pt x="0" y="0"/>
                  </a:moveTo>
                  <a:lnTo>
                    <a:pt x="1565788" y="0"/>
                  </a:lnTo>
                  <a:lnTo>
                    <a:pt x="1565788" y="1565788"/>
                  </a:lnTo>
                  <a:lnTo>
                    <a:pt x="0" y="1565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867954" y="0"/>
              <a:ext cx="1618732" cy="1618732"/>
            </a:xfrm>
            <a:custGeom>
              <a:avLst/>
              <a:gdLst/>
              <a:ahLst/>
              <a:cxnLst/>
              <a:rect l="l" t="t" r="r" b="b"/>
              <a:pathLst>
                <a:path w="1618732" h="1618732">
                  <a:moveTo>
                    <a:pt x="0" y="0"/>
                  </a:moveTo>
                  <a:lnTo>
                    <a:pt x="1618733" y="0"/>
                  </a:lnTo>
                  <a:lnTo>
                    <a:pt x="1618733" y="1618732"/>
                  </a:lnTo>
                  <a:lnTo>
                    <a:pt x="0" y="1618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317177" y="432889"/>
              <a:ext cx="6163344" cy="966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1"/>
                </a:lnSpc>
              </a:pPr>
              <a:r>
                <a:rPr lang="en-US" sz="2300">
                  <a:solidFill>
                    <a:srgbClr val="03405E"/>
                  </a:solidFill>
                  <a:latin typeface="FS Meridian 1"/>
                  <a:ea typeface="FS Meridian 1"/>
                  <a:cs typeface="FS Meridian 1"/>
                  <a:sym typeface="FS Meridian 1"/>
                </a:rPr>
                <a:t>Sede CEN</a:t>
              </a:r>
            </a:p>
            <a:p>
              <a:pPr algn="l">
                <a:lnSpc>
                  <a:spcPts val="2921"/>
                </a:lnSpc>
              </a:pPr>
              <a:r>
                <a:rPr lang="en-US" sz="2300">
                  <a:solidFill>
                    <a:srgbClr val="03405E"/>
                  </a:solidFill>
                  <a:latin typeface="FS Meridian 1"/>
                  <a:ea typeface="FS Meridian 1"/>
                  <a:cs typeface="FS Meridian 1"/>
                  <a:sym typeface="FS Meridian 1"/>
                </a:rPr>
                <a:t>C/ Doctor Huarte 3, Pamplona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40388" y="379678"/>
              <a:ext cx="2012921" cy="512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>
                  <a:solidFill>
                    <a:srgbClr val="03405E"/>
                  </a:solidFill>
                  <a:latin typeface="FS Meridian 1"/>
                  <a:ea typeface="FS Meridian 1"/>
                  <a:cs typeface="FS Meridian 1"/>
                  <a:sym typeface="FS Meridian 1"/>
                </a:rPr>
                <a:t>Martes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540388" y="873283"/>
              <a:ext cx="2474648" cy="512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>
                  <a:solidFill>
                    <a:srgbClr val="03405E"/>
                  </a:solidFill>
                  <a:latin typeface="FS Meridian 1"/>
                  <a:ea typeface="FS Meridian 1"/>
                  <a:cs typeface="FS Meridian 1"/>
                  <a:sym typeface="FS Meridian 1"/>
                </a:rPr>
                <a:t>14 de enero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161256" y="379678"/>
              <a:ext cx="2012921" cy="512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>
                  <a:solidFill>
                    <a:srgbClr val="03405E"/>
                  </a:solidFill>
                  <a:latin typeface="FS Meridian 1"/>
                  <a:ea typeface="FS Meridian 1"/>
                  <a:cs typeface="FS Meridian 1"/>
                  <a:sym typeface="FS Meridian 1"/>
                </a:rPr>
                <a:t>12:00h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161256" y="873283"/>
              <a:ext cx="2012921" cy="512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03405E"/>
                  </a:solidFill>
                  <a:latin typeface="FS Meridian 1"/>
                  <a:ea typeface="FS Meridian 1"/>
                  <a:cs typeface="FS Meridian 1"/>
                  <a:sym typeface="FS Meridian 1"/>
                </a:rPr>
                <a:t>14:00h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33369" y="4042030"/>
            <a:ext cx="9585087" cy="110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</a:pPr>
            <a:r>
              <a:rPr lang="en-US" sz="4199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Próximas convocatorias de ayudas sobre I+D+i para pymes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120159"/>
            <a:ext cx="18288000" cy="2166841"/>
            <a:chOff x="0" y="0"/>
            <a:chExt cx="4816593" cy="570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0691"/>
            </a:xfrm>
            <a:custGeom>
              <a:avLst/>
              <a:gdLst/>
              <a:ahLst/>
              <a:cxnLst/>
              <a:rect l="l" t="t" r="r" b="b"/>
              <a:pathLst>
                <a:path w="4816592" h="570691">
                  <a:moveTo>
                    <a:pt x="0" y="0"/>
                  </a:moveTo>
                  <a:lnTo>
                    <a:pt x="4816592" y="0"/>
                  </a:lnTo>
                  <a:lnTo>
                    <a:pt x="4816592" y="570691"/>
                  </a:lnTo>
                  <a:lnTo>
                    <a:pt x="0" y="570691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27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7572" y="7296233"/>
            <a:ext cx="3155133" cy="147338"/>
            <a:chOff x="0" y="0"/>
            <a:chExt cx="830981" cy="38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981" cy="38805"/>
            </a:xfrm>
            <a:custGeom>
              <a:avLst/>
              <a:gdLst/>
              <a:ahLst/>
              <a:cxnLst/>
              <a:rect l="l" t="t" r="r" b="b"/>
              <a:pathLst>
                <a:path w="830981" h="38805">
                  <a:moveTo>
                    <a:pt x="0" y="0"/>
                  </a:moveTo>
                  <a:lnTo>
                    <a:pt x="830981" y="0"/>
                  </a:lnTo>
                  <a:lnTo>
                    <a:pt x="830981" y="38805"/>
                  </a:lnTo>
                  <a:lnTo>
                    <a:pt x="0" y="38805"/>
                  </a:lnTo>
                  <a:close/>
                </a:path>
              </a:pathLst>
            </a:custGeom>
            <a:solidFill>
              <a:srgbClr val="1DE2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30981" cy="95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09746" y="542560"/>
            <a:ext cx="4312821" cy="2107375"/>
          </a:xfrm>
          <a:custGeom>
            <a:avLst/>
            <a:gdLst/>
            <a:ahLst/>
            <a:cxnLst/>
            <a:rect l="l" t="t" r="r" b="b"/>
            <a:pathLst>
              <a:path w="4312821" h="2107375">
                <a:moveTo>
                  <a:pt x="0" y="0"/>
                </a:moveTo>
                <a:lnTo>
                  <a:pt x="4312820" y="0"/>
                </a:lnTo>
                <a:lnTo>
                  <a:pt x="4312820" y="2107376"/>
                </a:lnTo>
                <a:lnTo>
                  <a:pt x="0" y="2107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5087166" y="912156"/>
            <a:ext cx="4954682" cy="1154146"/>
          </a:xfrm>
          <a:custGeom>
            <a:avLst/>
            <a:gdLst/>
            <a:ahLst/>
            <a:cxnLst/>
            <a:rect l="l" t="t" r="r" b="b"/>
            <a:pathLst>
              <a:path w="4954682" h="1154146">
                <a:moveTo>
                  <a:pt x="0" y="0"/>
                </a:moveTo>
                <a:lnTo>
                  <a:pt x="4954682" y="0"/>
                </a:lnTo>
                <a:lnTo>
                  <a:pt x="4954682" y="1154146"/>
                </a:lnTo>
                <a:lnTo>
                  <a:pt x="0" y="1154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69" r="-756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877572" y="3717871"/>
            <a:ext cx="9948669" cy="47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5"/>
              </a:lnSpc>
            </a:pPr>
            <a:r>
              <a:rPr lang="en-US" sz="3399">
                <a:solidFill>
                  <a:srgbClr val="1DE2FF"/>
                </a:solidFill>
                <a:latin typeface="FS Meridian 1"/>
                <a:ea typeface="FS Meridian 1"/>
                <a:cs typeface="FS Meridian 1"/>
                <a:sym typeface="FS Meridian 1"/>
              </a:rPr>
              <a:t>Presentación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3369" y="4581294"/>
            <a:ext cx="14790224" cy="56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</a:pPr>
            <a:r>
              <a:rPr lang="en-US" sz="4199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Convocatoria de Ayudas Doctorandos Industriales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31213" y="8696057"/>
            <a:ext cx="13905651" cy="1083420"/>
            <a:chOff x="0" y="0"/>
            <a:chExt cx="11464884" cy="8932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464884" cy="893255"/>
            </a:xfrm>
            <a:custGeom>
              <a:avLst/>
              <a:gdLst/>
              <a:ahLst/>
              <a:cxnLst/>
              <a:rect l="l" t="t" r="r" b="b"/>
              <a:pathLst>
                <a:path w="11464884" h="893255">
                  <a:moveTo>
                    <a:pt x="0" y="0"/>
                  </a:moveTo>
                  <a:lnTo>
                    <a:pt x="11464884" y="0"/>
                  </a:lnTo>
                  <a:lnTo>
                    <a:pt x="11464884" y="893255"/>
                  </a:lnTo>
                  <a:lnTo>
                    <a:pt x="0" y="8932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11464884" cy="883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990"/>
                </a:lnSpc>
              </a:pPr>
              <a:r>
                <a:rPr lang="en-US" sz="3500">
                  <a:solidFill>
                    <a:srgbClr val="03405E"/>
                  </a:solidFill>
                  <a:latin typeface="FS Meridian 2"/>
                  <a:ea typeface="FS Meridian 2"/>
                  <a:cs typeface="FS Meridian 2"/>
                  <a:sym typeface="FS Meridian 2"/>
                </a:rPr>
                <a:t>Josean Larumbe</a:t>
              </a:r>
            </a:p>
            <a:p>
              <a:pPr algn="l">
                <a:lnSpc>
                  <a:spcPts val="2849"/>
                </a:lnSpc>
              </a:pPr>
              <a:r>
                <a:rPr lang="en-US" sz="2499">
                  <a:solidFill>
                    <a:srgbClr val="03405E"/>
                  </a:solidFill>
                  <a:latin typeface="FS Meridian 1"/>
                  <a:ea typeface="FS Meridian 1"/>
                  <a:cs typeface="FS Meridian 1"/>
                  <a:sym typeface="FS Meridian 1"/>
                </a:rPr>
                <a:t>Jefe de Sección de Transferencia de Conocimiento de Gobierno de Navarra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3336" y="23990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redondeado 9"/>
          <p:cNvSpPr/>
          <p:nvPr/>
        </p:nvSpPr>
        <p:spPr>
          <a:xfrm>
            <a:off x="12207065" y="4442331"/>
            <a:ext cx="4320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Empresas y agentes SINAI </a:t>
            </a:r>
          </a:p>
          <a:p>
            <a:pPr algn="ctr"/>
            <a:r>
              <a:rPr lang="es-ES_tradnl" sz="2700" dirty="0">
                <a:solidFill>
                  <a:schemeClr val="tx1"/>
                </a:solidFill>
              </a:rPr>
              <a:t>con centro de trabajo en Navarra (excl. Univ.)</a:t>
            </a:r>
            <a:endParaRPr lang="es-ES" sz="2700" dirty="0">
              <a:solidFill>
                <a:schemeClr val="tx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ángulo redondeado 15"/>
          <p:cNvSpPr/>
          <p:nvPr/>
        </p:nvSpPr>
        <p:spPr>
          <a:xfrm>
            <a:off x="2011232" y="5493496"/>
            <a:ext cx="3240000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Entidades y personas participantes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5461947" y="6145572"/>
            <a:ext cx="1870815" cy="320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19" name="Rectángulo redondeado 18"/>
          <p:cNvSpPr/>
          <p:nvPr/>
        </p:nvSpPr>
        <p:spPr>
          <a:xfrm>
            <a:off x="7649148" y="4532394"/>
            <a:ext cx="3240000" cy="10308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Entidad solicitante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11000285" y="4918079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3" name="Rectángulo redondeado 22"/>
          <p:cNvSpPr/>
          <p:nvPr/>
        </p:nvSpPr>
        <p:spPr>
          <a:xfrm>
            <a:off x="2011234" y="2556456"/>
            <a:ext cx="14515832" cy="1146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Contratación de personal investigador para participar en un proyecto de investigación y en dicho marco doctorarse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5" name="Flecha derecha 24"/>
          <p:cNvSpPr/>
          <p:nvPr/>
        </p:nvSpPr>
        <p:spPr>
          <a:xfrm rot="20086104">
            <a:off x="5382284" y="5327052"/>
            <a:ext cx="2106000" cy="30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18" name="Flecha derecha 17"/>
          <p:cNvSpPr/>
          <p:nvPr/>
        </p:nvSpPr>
        <p:spPr>
          <a:xfrm rot="1498592">
            <a:off x="5361431" y="6939716"/>
            <a:ext cx="2106000" cy="30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7" name="Rectángulo redondeado 26"/>
          <p:cNvSpPr/>
          <p:nvPr/>
        </p:nvSpPr>
        <p:spPr>
          <a:xfrm>
            <a:off x="7641320" y="5813094"/>
            <a:ext cx="3240000" cy="10308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Investigador-a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7641320" y="7093794"/>
            <a:ext cx="3240000" cy="10308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Universidad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12199244" y="5751432"/>
            <a:ext cx="4320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Persona que cumpla requisitos para obtener doctorado</a:t>
            </a: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30" name="Flecha derecha 29"/>
          <p:cNvSpPr/>
          <p:nvPr/>
        </p:nvSpPr>
        <p:spPr>
          <a:xfrm>
            <a:off x="11000282" y="6167517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1" name="Flecha derecha 30"/>
          <p:cNvSpPr/>
          <p:nvPr/>
        </p:nvSpPr>
        <p:spPr>
          <a:xfrm>
            <a:off x="11000282" y="7423413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2" name="Rectángulo redondeado 31"/>
          <p:cNvSpPr/>
          <p:nvPr/>
        </p:nvSpPr>
        <p:spPr>
          <a:xfrm>
            <a:off x="12199244" y="7051307"/>
            <a:ext cx="4320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Se vincula con la entidad solicitante e investigador-a</a:t>
            </a: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2652090" y="1042893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s-ES_tradnl" sz="6600" b="1" dirty="0">
                <a:solidFill>
                  <a:srgbClr val="D42F22"/>
                </a:solidFill>
              </a:rPr>
              <a:t>¿En qué consiste la ayuda?</a:t>
            </a:r>
            <a:endParaRPr lang="es-ES" sz="6600" b="1" dirty="0">
              <a:solidFill>
                <a:srgbClr val="D42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2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2586" y="22061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ángulo redondeado 14"/>
          <p:cNvSpPr/>
          <p:nvPr/>
        </p:nvSpPr>
        <p:spPr>
          <a:xfrm>
            <a:off x="7279658" y="7579355"/>
            <a:ext cx="3124094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1.600.000 €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1881068" y="5133589"/>
            <a:ext cx="3127862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Módulos y</a:t>
            </a:r>
          </a:p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% de ayuda</a:t>
            </a:r>
          </a:p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(máx. 112.000€)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844249" y="7614668"/>
            <a:ext cx="3124094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Presupuesto total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12830233" y="7614670"/>
            <a:ext cx="3124094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≈14 contrataciones</a:t>
            </a:r>
            <a:endParaRPr lang="es-E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11852694" y="4457325"/>
          <a:ext cx="513000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000">
                  <a:extLst>
                    <a:ext uri="{9D8B030D-6E8A-4147-A177-3AD203B41FA5}">
                      <a16:colId xmlns:a16="http://schemas.microsoft.com/office/drawing/2014/main" val="3338330317"/>
                    </a:ext>
                  </a:extLst>
                </a:gridCol>
                <a:gridCol w="1566000">
                  <a:extLst>
                    <a:ext uri="{9D8B030D-6E8A-4147-A177-3AD203B41FA5}">
                      <a16:colId xmlns:a16="http://schemas.microsoft.com/office/drawing/2014/main" val="1787775786"/>
                    </a:ext>
                  </a:extLst>
                </a:gridCol>
                <a:gridCol w="1566000">
                  <a:extLst>
                    <a:ext uri="{9D8B030D-6E8A-4147-A177-3AD203B41FA5}">
                      <a16:colId xmlns:a16="http://schemas.microsoft.com/office/drawing/2014/main" val="2407240277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pPr algn="ctr"/>
                      <a:r>
                        <a:rPr lang="es-ES_tradnl" sz="2100" dirty="0"/>
                        <a:t>Tipo de entidad</a:t>
                      </a:r>
                    </a:p>
                    <a:p>
                      <a:pPr algn="ctr"/>
                      <a:r>
                        <a:rPr lang="es-ES_tradnl" sz="2100" dirty="0"/>
                        <a:t>(% de ayuda)</a:t>
                      </a:r>
                      <a:endParaRPr lang="es-ES" sz="2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/>
                        <a:t>Proyecto</a:t>
                      </a:r>
                      <a:r>
                        <a:rPr lang="es-ES_tradnl" sz="1800" baseline="0" dirty="0"/>
                        <a:t>  de i</a:t>
                      </a:r>
                      <a:r>
                        <a:rPr lang="es-ES_tradnl" sz="1800" dirty="0"/>
                        <a:t>nvestigación </a:t>
                      </a:r>
                      <a:endParaRPr lang="es-ES" sz="18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/>
                        <a:t>Proyecto de</a:t>
                      </a:r>
                      <a:r>
                        <a:rPr lang="es-ES_tradnl" sz="1800" baseline="0" dirty="0"/>
                        <a:t> i</a:t>
                      </a:r>
                      <a:r>
                        <a:rPr lang="es-ES_tradnl" sz="1800" dirty="0"/>
                        <a:t>nvestigación</a:t>
                      </a:r>
                      <a:r>
                        <a:rPr lang="es-ES_tradnl" sz="1800" baseline="0" dirty="0"/>
                        <a:t> con amplia difusión</a:t>
                      </a:r>
                      <a:endParaRPr lang="es-ES" sz="1800" dirty="0"/>
                    </a:p>
                  </a:txBody>
                  <a:tcPr marL="137160" marR="137160" marT="68580" marB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9188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/>
                        <a:t>Gran</a:t>
                      </a:r>
                      <a:r>
                        <a:rPr lang="es-ES_tradnl" sz="1800" baseline="0" dirty="0"/>
                        <a:t> </a:t>
                      </a:r>
                      <a:r>
                        <a:rPr lang="es-ES_tradnl" sz="1800" dirty="0"/>
                        <a:t>empresa</a:t>
                      </a:r>
                      <a:endParaRPr lang="es-ES" sz="1800" dirty="0"/>
                    </a:p>
                  </a:txBody>
                  <a:tcPr marL="0" marR="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45</a:t>
                      </a:r>
                      <a:endParaRPr lang="es-E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55</a:t>
                      </a:r>
                      <a:endParaRPr lang="es-ES" sz="2700" dirty="0"/>
                    </a:p>
                  </a:txBody>
                  <a:tcPr marL="137160" marR="137160" marT="68580" marB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858644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/>
                        <a:t>Mediana</a:t>
                      </a:r>
                      <a:r>
                        <a:rPr lang="es-ES_tradnl" sz="1800" baseline="0" dirty="0"/>
                        <a:t> </a:t>
                      </a:r>
                      <a:r>
                        <a:rPr lang="es-ES_tradnl" sz="1800" dirty="0"/>
                        <a:t>empresa</a:t>
                      </a:r>
                      <a:endParaRPr lang="es-ES" sz="1800" dirty="0"/>
                    </a:p>
                  </a:txBody>
                  <a:tcPr marL="0" marR="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55</a:t>
                      </a:r>
                      <a:endParaRPr lang="es-E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65</a:t>
                      </a:r>
                      <a:endParaRPr lang="es-ES" sz="2700" dirty="0"/>
                    </a:p>
                  </a:txBody>
                  <a:tcPr marL="137160" marR="137160" marT="68580" marB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12813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/>
                        <a:t>Resto de entidades</a:t>
                      </a:r>
                      <a:endParaRPr lang="es-ES" sz="1800" dirty="0"/>
                    </a:p>
                  </a:txBody>
                  <a:tcPr marL="0" marR="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65</a:t>
                      </a:r>
                      <a:endParaRPr lang="es-E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75</a:t>
                      </a:r>
                      <a:endParaRPr lang="es-ES" sz="2700" dirty="0"/>
                    </a:p>
                  </a:txBody>
                  <a:tcPr marL="137160" marR="137160" marT="68580" marB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448485"/>
                  </a:ext>
                </a:extLst>
              </a:tr>
            </a:tbl>
          </a:graphicData>
        </a:graphic>
      </p:graphicFrame>
      <p:sp>
        <p:nvSpPr>
          <p:cNvPr id="30" name="Rectángulo redondeado 29"/>
          <p:cNvSpPr/>
          <p:nvPr/>
        </p:nvSpPr>
        <p:spPr>
          <a:xfrm>
            <a:off x="1860236" y="2604981"/>
            <a:ext cx="3124094" cy="15638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Conceptos y gastos subvencionables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7279658" y="2604981"/>
            <a:ext cx="3124094" cy="156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Contratación (salario + Seguridad Social)</a:t>
            </a:r>
            <a:endParaRPr lang="es-ES_tradnl" sz="2100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102127" y="8226294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0" name="Flecha derecha 19"/>
          <p:cNvSpPr/>
          <p:nvPr/>
        </p:nvSpPr>
        <p:spPr>
          <a:xfrm>
            <a:off x="11076992" y="8210000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1" name="Flecha derecha 20"/>
          <p:cNvSpPr/>
          <p:nvPr/>
        </p:nvSpPr>
        <p:spPr>
          <a:xfrm>
            <a:off x="5153976" y="3122261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2" name="Flecha derecha 21"/>
          <p:cNvSpPr/>
          <p:nvPr/>
        </p:nvSpPr>
        <p:spPr>
          <a:xfrm>
            <a:off x="5102127" y="5780528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3" name="Rectángulo redondeado 22"/>
          <p:cNvSpPr/>
          <p:nvPr/>
        </p:nvSpPr>
        <p:spPr>
          <a:xfrm>
            <a:off x="2656835" y="1042202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s-ES_tradnl" sz="6600" b="1" dirty="0">
                <a:solidFill>
                  <a:srgbClr val="D42F22"/>
                </a:solidFill>
              </a:rPr>
              <a:t>Gastos subvencionables y ayudas</a:t>
            </a:r>
            <a:endParaRPr lang="es-ES" sz="6600" b="1" dirty="0">
              <a:solidFill>
                <a:srgbClr val="D42F22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12709856" y="2614343"/>
            <a:ext cx="3124094" cy="156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- Tasas académicas</a:t>
            </a:r>
          </a:p>
          <a:p>
            <a:pPr algn="ctr"/>
            <a:r>
              <a:rPr lang="es-ES_tradnl" sz="2700" dirty="0">
                <a:solidFill>
                  <a:schemeClr val="tx1"/>
                </a:solidFill>
              </a:rPr>
              <a:t>- Movilidad</a:t>
            </a:r>
          </a:p>
          <a:p>
            <a:pPr algn="ctr"/>
            <a:r>
              <a:rPr lang="es-ES_tradnl" sz="2700" dirty="0">
                <a:solidFill>
                  <a:schemeClr val="tx1"/>
                </a:solidFill>
              </a:rPr>
              <a:t>- Difusión</a:t>
            </a:r>
            <a:endParaRPr lang="es-ES" sz="2100" dirty="0">
              <a:solidFill>
                <a:schemeClr val="tx1"/>
              </a:solidFill>
            </a:endParaRPr>
          </a:p>
        </p:txBody>
      </p:sp>
      <p:graphicFrame>
        <p:nvGraphicFramePr>
          <p:cNvPr id="25" name="Tabla 24"/>
          <p:cNvGraphicFramePr>
            <a:graphicFrameLocks noGrp="1"/>
          </p:cNvGraphicFramePr>
          <p:nvPr/>
        </p:nvGraphicFramePr>
        <p:xfrm>
          <a:off x="6275717" y="4449348"/>
          <a:ext cx="513000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000">
                  <a:extLst>
                    <a:ext uri="{9D8B030D-6E8A-4147-A177-3AD203B41FA5}">
                      <a16:colId xmlns:a16="http://schemas.microsoft.com/office/drawing/2014/main" val="3338330317"/>
                    </a:ext>
                  </a:extLst>
                </a:gridCol>
                <a:gridCol w="1566000">
                  <a:extLst>
                    <a:ext uri="{9D8B030D-6E8A-4147-A177-3AD203B41FA5}">
                      <a16:colId xmlns:a16="http://schemas.microsoft.com/office/drawing/2014/main" val="1787775786"/>
                    </a:ext>
                  </a:extLst>
                </a:gridCol>
                <a:gridCol w="1566000">
                  <a:extLst>
                    <a:ext uri="{9D8B030D-6E8A-4147-A177-3AD203B41FA5}">
                      <a16:colId xmlns:a16="http://schemas.microsoft.com/office/drawing/2014/main" val="2407240277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pPr algn="ctr"/>
                      <a:r>
                        <a:rPr lang="es-ES_tradnl" sz="2100" dirty="0"/>
                        <a:t>Tipo de entidad</a:t>
                      </a:r>
                    </a:p>
                    <a:p>
                      <a:pPr algn="ctr"/>
                      <a:r>
                        <a:rPr lang="es-ES_tradnl" sz="2100" dirty="0"/>
                        <a:t>(€</a:t>
                      </a:r>
                      <a:r>
                        <a:rPr lang="es-ES_tradnl" sz="2100" baseline="0" dirty="0"/>
                        <a:t> por mes</a:t>
                      </a:r>
                      <a:r>
                        <a:rPr lang="es-ES_tradnl" sz="2100" dirty="0"/>
                        <a:t>)</a:t>
                      </a:r>
                      <a:endParaRPr lang="es-ES" sz="2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/>
                        <a:t>Proyecto</a:t>
                      </a:r>
                      <a:r>
                        <a:rPr lang="es-ES_tradnl" sz="1800" baseline="0" dirty="0"/>
                        <a:t>  de i</a:t>
                      </a:r>
                      <a:r>
                        <a:rPr lang="es-ES_tradnl" sz="1800" dirty="0"/>
                        <a:t>nvestigación </a:t>
                      </a:r>
                      <a:endParaRPr lang="es-ES" sz="18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/>
                        <a:t>Proyecto de</a:t>
                      </a:r>
                      <a:r>
                        <a:rPr lang="es-ES_tradnl" sz="1800" baseline="0" dirty="0"/>
                        <a:t> i</a:t>
                      </a:r>
                      <a:r>
                        <a:rPr lang="es-ES_tradnl" sz="1800" dirty="0"/>
                        <a:t>nvestigación</a:t>
                      </a:r>
                      <a:r>
                        <a:rPr lang="es-ES_tradnl" sz="1800" baseline="0" dirty="0"/>
                        <a:t> con amplia difusión</a:t>
                      </a:r>
                      <a:endParaRPr lang="es-ES" sz="1800" dirty="0"/>
                    </a:p>
                  </a:txBody>
                  <a:tcPr marL="137160" marR="137160" marT="68580" marB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9188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/>
                        <a:t>Gran</a:t>
                      </a:r>
                      <a:r>
                        <a:rPr lang="es-ES_tradnl" sz="1800" baseline="0" dirty="0"/>
                        <a:t> </a:t>
                      </a:r>
                      <a:r>
                        <a:rPr lang="es-ES_tradnl" sz="1800" dirty="0"/>
                        <a:t>empresa</a:t>
                      </a:r>
                      <a:endParaRPr lang="es-ES" sz="1800" dirty="0"/>
                    </a:p>
                  </a:txBody>
                  <a:tcPr marL="0" marR="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1.200</a:t>
                      </a:r>
                      <a:endParaRPr lang="es-E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1.500</a:t>
                      </a:r>
                      <a:endParaRPr lang="es-ES" sz="2700" dirty="0"/>
                    </a:p>
                  </a:txBody>
                  <a:tcPr marL="137160" marR="137160" marT="68580" marB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858644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/>
                        <a:t>Mediana</a:t>
                      </a:r>
                      <a:r>
                        <a:rPr lang="es-ES_tradnl" sz="1800" baseline="0" dirty="0"/>
                        <a:t> </a:t>
                      </a:r>
                      <a:r>
                        <a:rPr lang="es-ES_tradnl" sz="1800" dirty="0"/>
                        <a:t>empresa</a:t>
                      </a:r>
                      <a:endParaRPr lang="es-ES" sz="1800" dirty="0"/>
                    </a:p>
                  </a:txBody>
                  <a:tcPr marL="0" marR="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1.500</a:t>
                      </a:r>
                      <a:endParaRPr lang="es-E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1.700</a:t>
                      </a:r>
                      <a:endParaRPr lang="es-ES" sz="2700" dirty="0"/>
                    </a:p>
                  </a:txBody>
                  <a:tcPr marL="137160" marR="137160" marT="68580" marB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12813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/>
                        <a:t>Resto de entidades</a:t>
                      </a:r>
                      <a:endParaRPr lang="es-ES" sz="1800" dirty="0"/>
                    </a:p>
                  </a:txBody>
                  <a:tcPr marL="0" marR="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1.700</a:t>
                      </a:r>
                      <a:endParaRPr lang="es-E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700" dirty="0"/>
                        <a:t>1.900</a:t>
                      </a:r>
                      <a:endParaRPr lang="es-ES" sz="2700" dirty="0"/>
                    </a:p>
                  </a:txBody>
                  <a:tcPr marL="137160" marR="137160" marT="68580" marB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44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64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3336" y="23023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ángulo redondeado 16"/>
          <p:cNvSpPr/>
          <p:nvPr/>
        </p:nvSpPr>
        <p:spPr>
          <a:xfrm>
            <a:off x="4914525" y="2333690"/>
            <a:ext cx="9180000" cy="124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La ayuda alcanza hasta un máximo de 4 años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4914518" y="4987095"/>
            <a:ext cx="9180000" cy="124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Ampliación de gastos en actuaciones de difusión con desplazamientos y periodos cortos (hasta 5 días)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4914515" y="7625319"/>
            <a:ext cx="9180000" cy="124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Medidas de igualdad transversales: </a:t>
            </a:r>
          </a:p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≥50 trabajadores: registro Plan Igualdad</a:t>
            </a:r>
          </a:p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&lt;50 trabajadores: registro Plan Igualdad o medidas igualdad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4914516" y="6308385"/>
            <a:ext cx="9180000" cy="124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Reordenación e inclusión de nuevos criterios de evaluación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4914518" y="3662981"/>
            <a:ext cx="9180000" cy="124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Simplificación administrativa: presentación de menos documentación, contratación-módulos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2656835" y="1042202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s-ES_tradnl" sz="6600" b="1" dirty="0">
                <a:solidFill>
                  <a:srgbClr val="D42F22"/>
                </a:solidFill>
              </a:rPr>
              <a:t>Novedades</a:t>
            </a:r>
            <a:endParaRPr lang="es-ES" sz="6600" b="1" dirty="0">
              <a:solidFill>
                <a:srgbClr val="D42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8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3336" y="23023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ángulo redondeado 14"/>
          <p:cNvSpPr/>
          <p:nvPr/>
        </p:nvSpPr>
        <p:spPr>
          <a:xfrm>
            <a:off x="10266591" y="2603522"/>
            <a:ext cx="6750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No necesariamente, podría tratarse de una persona que ya esté contratada</a:t>
            </a: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953876" y="2624774"/>
            <a:ext cx="6480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¿La persona investigadora debe ser una nueva contratación?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8726064" y="3074634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3" name="Flecha derecha 32"/>
          <p:cNvSpPr/>
          <p:nvPr/>
        </p:nvSpPr>
        <p:spPr>
          <a:xfrm>
            <a:off x="8723459" y="4329518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4" name="Rectángulo redondeado 33"/>
          <p:cNvSpPr/>
          <p:nvPr/>
        </p:nvSpPr>
        <p:spPr>
          <a:xfrm>
            <a:off x="1953876" y="3906836"/>
            <a:ext cx="6480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¿Los gastos subvencionables a partir de qué fecha son elegibles?</a:t>
            </a:r>
          </a:p>
        </p:txBody>
      </p:sp>
      <p:sp>
        <p:nvSpPr>
          <p:cNvPr id="36" name="Flecha derecha 35"/>
          <p:cNvSpPr/>
          <p:nvPr/>
        </p:nvSpPr>
        <p:spPr>
          <a:xfrm>
            <a:off x="8723459" y="5589533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7" name="Rectángulo redondeado 36"/>
          <p:cNvSpPr/>
          <p:nvPr/>
        </p:nvSpPr>
        <p:spPr>
          <a:xfrm>
            <a:off x="1953876" y="5181989"/>
            <a:ext cx="6480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¿Se puede matricular la persona en una universidad de fuera de Navarra?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1953876" y="6457142"/>
            <a:ext cx="6480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¿Se puede pedir la ayuda anticipada?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10266591" y="3894023"/>
            <a:ext cx="6750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Nuevas contrataciones a partir de la fecha de contratación y en antiguas a partir de la notificación de la ayuda</a:t>
            </a:r>
          </a:p>
        </p:txBody>
      </p:sp>
      <p:sp>
        <p:nvSpPr>
          <p:cNvPr id="43" name="Flecha derecha 42"/>
          <p:cNvSpPr/>
          <p:nvPr/>
        </p:nvSpPr>
        <p:spPr>
          <a:xfrm>
            <a:off x="8723459" y="6849548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44" name="Rectángulo redondeado 43"/>
          <p:cNvSpPr/>
          <p:nvPr/>
        </p:nvSpPr>
        <p:spPr>
          <a:xfrm>
            <a:off x="10229376" y="5181989"/>
            <a:ext cx="1188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Sí</a:t>
            </a:r>
          </a:p>
        </p:txBody>
      </p:sp>
      <p:sp>
        <p:nvSpPr>
          <p:cNvPr id="45" name="Rectángulo redondeado 44"/>
          <p:cNvSpPr/>
          <p:nvPr/>
        </p:nvSpPr>
        <p:spPr>
          <a:xfrm>
            <a:off x="10218675" y="6479285"/>
            <a:ext cx="1188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Sí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2656835" y="1042202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s-ES_tradnl" sz="6600" b="1" dirty="0">
                <a:solidFill>
                  <a:srgbClr val="D42F22"/>
                </a:solidFill>
              </a:rPr>
              <a:t>Cuestiones recurrentes</a:t>
            </a:r>
            <a:endParaRPr lang="es-ES" sz="6600" b="1" dirty="0">
              <a:solidFill>
                <a:srgbClr val="D42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6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1935" y="28408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o 8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10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395" y="2645633"/>
            <a:ext cx="17550000" cy="5817869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656835" y="1042202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s-ES_tradnl" sz="6600" b="1" dirty="0">
                <a:solidFill>
                  <a:srgbClr val="D42F22"/>
                </a:solidFill>
              </a:rPr>
              <a:t>Plazos/cronograma</a:t>
            </a:r>
            <a:endParaRPr lang="es-ES" sz="6600" b="1" dirty="0">
              <a:solidFill>
                <a:srgbClr val="D42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0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1935" y="28408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8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656834" y="2604483"/>
          <a:ext cx="13218462" cy="538289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08674">
                  <a:extLst>
                    <a:ext uri="{9D8B030D-6E8A-4147-A177-3AD203B41FA5}">
                      <a16:colId xmlns:a16="http://schemas.microsoft.com/office/drawing/2014/main" val="3543252673"/>
                    </a:ext>
                  </a:extLst>
                </a:gridCol>
                <a:gridCol w="1460003">
                  <a:extLst>
                    <a:ext uri="{9D8B030D-6E8A-4147-A177-3AD203B41FA5}">
                      <a16:colId xmlns:a16="http://schemas.microsoft.com/office/drawing/2014/main" val="812279796"/>
                    </a:ext>
                  </a:extLst>
                </a:gridCol>
                <a:gridCol w="2107995">
                  <a:extLst>
                    <a:ext uri="{9D8B030D-6E8A-4147-A177-3AD203B41FA5}">
                      <a16:colId xmlns:a16="http://schemas.microsoft.com/office/drawing/2014/main" val="661216910"/>
                    </a:ext>
                  </a:extLst>
                </a:gridCol>
                <a:gridCol w="2262300">
                  <a:extLst>
                    <a:ext uri="{9D8B030D-6E8A-4147-A177-3AD203B41FA5}">
                      <a16:colId xmlns:a16="http://schemas.microsoft.com/office/drawing/2014/main" val="4216309245"/>
                    </a:ext>
                  </a:extLst>
                </a:gridCol>
                <a:gridCol w="2239745">
                  <a:extLst>
                    <a:ext uri="{9D8B030D-6E8A-4147-A177-3AD203B41FA5}">
                      <a16:colId xmlns:a16="http://schemas.microsoft.com/office/drawing/2014/main" val="3954114614"/>
                    </a:ext>
                  </a:extLst>
                </a:gridCol>
                <a:gridCol w="2239745">
                  <a:extLst>
                    <a:ext uri="{9D8B030D-6E8A-4147-A177-3AD203B41FA5}">
                      <a16:colId xmlns:a16="http://schemas.microsoft.com/office/drawing/2014/main" val="1020768011"/>
                    </a:ext>
                  </a:extLst>
                </a:gridCol>
              </a:tblGrid>
              <a:tr h="8104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Edición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kern="1200" dirty="0">
                          <a:solidFill>
                            <a:schemeClr val="bg1"/>
                          </a:solidFill>
                        </a:rPr>
                        <a:t>Solicitudes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kern="1200" dirty="0">
                          <a:solidFill>
                            <a:schemeClr val="bg1"/>
                          </a:solidFill>
                        </a:rPr>
                        <a:t>Concesiones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kern="1200" dirty="0">
                          <a:solidFill>
                            <a:schemeClr val="bg1"/>
                          </a:solidFill>
                        </a:rPr>
                        <a:t>Presupuesto (€)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kern="1200" dirty="0">
                          <a:solidFill>
                            <a:schemeClr val="bg1"/>
                          </a:solidFill>
                        </a:rPr>
                        <a:t>Ayuda media por periodo (€)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b="1" kern="1200" dirty="0">
                          <a:solidFill>
                            <a:schemeClr val="bg1"/>
                          </a:solidFill>
                        </a:rPr>
                        <a:t>Ayuda media por año (€)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792270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00" kern="1200" dirty="0"/>
                        <a:t>Doctorados 2016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/>
                        <a:t>10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/>
                        <a:t>10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/>
                        <a:t>886.534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/>
                        <a:t>88.653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/>
                        <a:t>29.551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33578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00" kern="1200" dirty="0"/>
                        <a:t>Doctorados 2017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/>
                        <a:t>32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/>
                        <a:t>17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/>
                        <a:t>1.455.262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/>
                        <a:t>85.604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/>
                        <a:t>28.535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452012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Doctorados 2018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642.741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80.343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26.781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37582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 dirty="0"/>
                        <a:t>Doctorados 2020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 dirty="0"/>
                        <a:t>35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 dirty="0"/>
                        <a:t>18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/>
                        <a:t>1.478.183</a:t>
                      </a:r>
                      <a:endParaRPr lang="es-ES" sz="21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kern="1200" dirty="0"/>
                        <a:t>82.121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/>
                        <a:t>27.374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64022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Doctorados 2021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1.500.000</a:t>
                      </a: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83.333</a:t>
                      </a: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27.778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923686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Doctorados 2022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1.486.807</a:t>
                      </a: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82.600</a:t>
                      </a: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/>
                        <a:t>27.533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74628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 dirty="0"/>
                        <a:t>Doctorados 2023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/>
                        <a:t>26</a:t>
                      </a:r>
                      <a:endParaRPr lang="es-ES" sz="21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/>
                        <a:t>18</a:t>
                      </a:r>
                      <a:endParaRPr lang="es-ES" sz="21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/>
                        <a:t>1.500.000</a:t>
                      </a:r>
                      <a:endParaRPr lang="es-ES" sz="21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kern="1200" dirty="0"/>
                        <a:t>83.333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/>
                        <a:t>27.778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327983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/>
                        <a:t>Doctorados 2024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/>
                        <a:t>28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/>
                        <a:t>17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/>
                        <a:t>1.500.000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/>
                        <a:t>88.235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/>
                        <a:t>29.412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425811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algn="l" fontAlgn="b"/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kern="1200" dirty="0">
                          <a:solidFill>
                            <a:schemeClr val="bg1"/>
                          </a:solidFill>
                        </a:rPr>
                        <a:t>124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kern="1200" dirty="0">
                          <a:solidFill>
                            <a:schemeClr val="bg1"/>
                          </a:solidFill>
                        </a:rPr>
                        <a:t>10.449.527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0879"/>
                  </a:ext>
                </a:extLst>
              </a:tr>
            </a:tbl>
          </a:graphicData>
        </a:graphic>
      </p:graphicFrame>
      <p:sp>
        <p:nvSpPr>
          <p:cNvPr id="17" name="Rectángulo redondeado 16"/>
          <p:cNvSpPr/>
          <p:nvPr/>
        </p:nvSpPr>
        <p:spPr>
          <a:xfrm>
            <a:off x="2656835" y="1042202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s-ES_tradnl" sz="6600" b="1" dirty="0">
                <a:solidFill>
                  <a:srgbClr val="E40520"/>
                </a:solidFill>
              </a:rPr>
              <a:t>Resultados ediciones anteriores</a:t>
            </a:r>
            <a:endParaRPr lang="es-ES" sz="6600" b="1" dirty="0">
              <a:solidFill>
                <a:srgbClr val="E40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9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F06E7-79B0-D3A5-611E-F5AE52E8C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>
            <a:extLst>
              <a:ext uri="{FF2B5EF4-FFF2-40B4-BE49-F238E27FC236}">
                <a16:creationId xmlns:a16="http://schemas.microsoft.com/office/drawing/2014/main" id="{F44894D8-89E3-A963-AFFB-25CE1529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1935" y="28408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7FC804-FC5E-0257-E1E3-5BBC1843B9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2"/>
          <p:cNvSpPr txBox="1">
            <a:spLocks/>
          </p:cNvSpPr>
          <p:nvPr/>
        </p:nvSpPr>
        <p:spPr>
          <a:xfrm>
            <a:off x="2383274" y="1079547"/>
            <a:ext cx="13716000" cy="11283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>
                <a:solidFill>
                  <a:srgbClr val="E405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</a:t>
            </a:r>
            <a:endParaRPr lang="es-ES" sz="4800" b="1" dirty="0">
              <a:solidFill>
                <a:srgbClr val="E405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redondeado 5"/>
          <p:cNvSpPr/>
          <p:nvPr/>
        </p:nvSpPr>
        <p:spPr>
          <a:xfrm>
            <a:off x="933484" y="2576523"/>
            <a:ext cx="7988096" cy="2014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/>
            <a:r>
              <a:rPr lang="es-ES" sz="2700" dirty="0" err="1">
                <a:solidFill>
                  <a:prstClr val="black"/>
                </a:solidFill>
                <a:latin typeface="Arial" charset="0"/>
                <a:cs typeface="Arial" charset="0"/>
              </a:rPr>
              <a:t>Josean</a:t>
            </a: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 Larumbe Abuín</a:t>
            </a:r>
          </a:p>
          <a:p>
            <a:pPr lvl="0"/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Jefe de Sección Transferencia del Conocimiento</a:t>
            </a:r>
            <a:b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Teléfono: 848 42 72 70 </a:t>
            </a:r>
            <a:b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Correo electrónico: </a:t>
            </a: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  <a:hlinkClick r:id="rId4"/>
              </a:rPr>
              <a:t>jlarumab@navarra.es</a:t>
            </a:r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9542179" y="2576523"/>
            <a:ext cx="7988096" cy="2014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/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Borja García Izu</a:t>
            </a:r>
          </a:p>
          <a:p>
            <a:pPr lvl="0"/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Jefe de Sección de Seguimiento y Evaluación</a:t>
            </a:r>
            <a:b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Teléfono: 848 42 71 38 </a:t>
            </a:r>
            <a:b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Correo electrónico: </a:t>
            </a: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  <a:hlinkClick r:id="rId5"/>
              </a:rPr>
              <a:t>bgarciai@navarra.es</a:t>
            </a:r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933484" y="5307350"/>
            <a:ext cx="16596791" cy="270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es-ES_tradnl" sz="2700" dirty="0">
                <a:solidFill>
                  <a:prstClr val="black"/>
                </a:solidFill>
                <a:latin typeface="Arial" charset="0"/>
                <a:cs typeface="Arial" charset="0"/>
              </a:rPr>
              <a:t>Webs de las ayudas:</a:t>
            </a:r>
          </a:p>
          <a:p>
            <a:pPr lvl="0" algn="ctr"/>
            <a:r>
              <a:rPr lang="es-ES_tradnl" sz="2700" dirty="0">
                <a:solidFill>
                  <a:prstClr val="black"/>
                </a:solidFill>
                <a:latin typeface="Arial" charset="0"/>
                <a:cs typeface="Arial" charset="0"/>
                <a:hlinkClick r:id="rId6"/>
              </a:rPr>
              <a:t>https://www.navarra.es/es/tramites/on/-/line/ayudas-para-la-contratacion-de-personal-investigador-y-tecnologico-2025</a:t>
            </a:r>
            <a:endParaRPr lang="es-ES_tradnl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ctr"/>
            <a:endParaRPr lang="es-ES_tradnl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es-ES_tradnl" sz="2700" dirty="0">
                <a:solidFill>
                  <a:prstClr val="black"/>
                </a:solidFill>
                <a:latin typeface="Arial" charset="0"/>
                <a:cs typeface="Arial" charset="0"/>
                <a:hlinkClick r:id="rId7"/>
              </a:rPr>
              <a:t>https://www.navarra.es/es/tramites/on/-/line/ayudas-para-la-contratacion-de-doctorandos-y-doctorandas-doctorados-industriales-2025</a:t>
            </a:r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77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120159"/>
            <a:ext cx="18288000" cy="2166841"/>
            <a:chOff x="0" y="0"/>
            <a:chExt cx="4816593" cy="570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0691"/>
            </a:xfrm>
            <a:custGeom>
              <a:avLst/>
              <a:gdLst/>
              <a:ahLst/>
              <a:cxnLst/>
              <a:rect l="l" t="t" r="r" b="b"/>
              <a:pathLst>
                <a:path w="4816592" h="570691">
                  <a:moveTo>
                    <a:pt x="0" y="0"/>
                  </a:moveTo>
                  <a:lnTo>
                    <a:pt x="4816592" y="0"/>
                  </a:lnTo>
                  <a:lnTo>
                    <a:pt x="4816592" y="570691"/>
                  </a:lnTo>
                  <a:lnTo>
                    <a:pt x="0" y="570691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27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7572" y="7296233"/>
            <a:ext cx="3155133" cy="147338"/>
            <a:chOff x="0" y="0"/>
            <a:chExt cx="830981" cy="38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981" cy="38805"/>
            </a:xfrm>
            <a:custGeom>
              <a:avLst/>
              <a:gdLst/>
              <a:ahLst/>
              <a:cxnLst/>
              <a:rect l="l" t="t" r="r" b="b"/>
              <a:pathLst>
                <a:path w="830981" h="38805">
                  <a:moveTo>
                    <a:pt x="0" y="0"/>
                  </a:moveTo>
                  <a:lnTo>
                    <a:pt x="830981" y="0"/>
                  </a:lnTo>
                  <a:lnTo>
                    <a:pt x="830981" y="38805"/>
                  </a:lnTo>
                  <a:lnTo>
                    <a:pt x="0" y="38805"/>
                  </a:lnTo>
                  <a:close/>
                </a:path>
              </a:pathLst>
            </a:custGeom>
            <a:solidFill>
              <a:srgbClr val="1DE2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30981" cy="95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09746" y="542560"/>
            <a:ext cx="4312821" cy="2107375"/>
          </a:xfrm>
          <a:custGeom>
            <a:avLst/>
            <a:gdLst/>
            <a:ahLst/>
            <a:cxnLst/>
            <a:rect l="l" t="t" r="r" b="b"/>
            <a:pathLst>
              <a:path w="4312821" h="2107375">
                <a:moveTo>
                  <a:pt x="0" y="0"/>
                </a:moveTo>
                <a:lnTo>
                  <a:pt x="4312820" y="0"/>
                </a:lnTo>
                <a:lnTo>
                  <a:pt x="4312820" y="2107376"/>
                </a:lnTo>
                <a:lnTo>
                  <a:pt x="0" y="2107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5087166" y="912156"/>
            <a:ext cx="4954682" cy="1154146"/>
          </a:xfrm>
          <a:custGeom>
            <a:avLst/>
            <a:gdLst/>
            <a:ahLst/>
            <a:cxnLst/>
            <a:rect l="l" t="t" r="r" b="b"/>
            <a:pathLst>
              <a:path w="4954682" h="1154146">
                <a:moveTo>
                  <a:pt x="0" y="0"/>
                </a:moveTo>
                <a:lnTo>
                  <a:pt x="4954682" y="0"/>
                </a:lnTo>
                <a:lnTo>
                  <a:pt x="4954682" y="1154146"/>
                </a:lnTo>
                <a:lnTo>
                  <a:pt x="0" y="1154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69" r="-756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877572" y="3717871"/>
            <a:ext cx="9948669" cy="47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5"/>
              </a:lnSpc>
            </a:pPr>
            <a:r>
              <a:rPr lang="en-US" sz="3399">
                <a:solidFill>
                  <a:srgbClr val="1DE2FF"/>
                </a:solidFill>
                <a:latin typeface="FS Meridian 1"/>
                <a:ea typeface="FS Meridian 1"/>
                <a:cs typeface="FS Meridian 1"/>
                <a:sym typeface="FS Meridian 1"/>
              </a:rPr>
              <a:t>Presentación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3369" y="4581294"/>
            <a:ext cx="14790224" cy="110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</a:pPr>
            <a:r>
              <a:rPr lang="en-US" sz="4199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Convocatoria Bonos SINAI para transferencia de conocimiento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31213" y="8696057"/>
            <a:ext cx="13905651" cy="1083420"/>
            <a:chOff x="0" y="0"/>
            <a:chExt cx="11464884" cy="8932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464884" cy="893255"/>
            </a:xfrm>
            <a:custGeom>
              <a:avLst/>
              <a:gdLst/>
              <a:ahLst/>
              <a:cxnLst/>
              <a:rect l="l" t="t" r="r" b="b"/>
              <a:pathLst>
                <a:path w="11464884" h="893255">
                  <a:moveTo>
                    <a:pt x="0" y="0"/>
                  </a:moveTo>
                  <a:lnTo>
                    <a:pt x="11464884" y="0"/>
                  </a:lnTo>
                  <a:lnTo>
                    <a:pt x="11464884" y="893255"/>
                  </a:lnTo>
                  <a:lnTo>
                    <a:pt x="0" y="8932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11464884" cy="883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990"/>
                </a:lnSpc>
              </a:pPr>
              <a:r>
                <a:rPr lang="en-US" sz="3500">
                  <a:solidFill>
                    <a:srgbClr val="03405E"/>
                  </a:solidFill>
                  <a:latin typeface="FS Meridian 2"/>
                  <a:ea typeface="FS Meridian 2"/>
                  <a:cs typeface="FS Meridian 2"/>
                  <a:sym typeface="FS Meridian 2"/>
                </a:rPr>
                <a:t>Andrés Otano</a:t>
              </a:r>
            </a:p>
            <a:p>
              <a:pPr algn="l">
                <a:lnSpc>
                  <a:spcPts val="2849"/>
                </a:lnSpc>
              </a:pPr>
              <a:r>
                <a:rPr lang="en-US" sz="2499">
                  <a:solidFill>
                    <a:srgbClr val="03405E"/>
                  </a:solidFill>
                  <a:latin typeface="FS Meridian 1"/>
                  <a:ea typeface="FS Meridian 1"/>
                  <a:cs typeface="FS Meridian 1"/>
                  <a:sym typeface="FS Meridian 1"/>
                </a:rPr>
                <a:t>Jefe de Sección del Polo de Innovación y Transformación Digital de Gobierno de Navarra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3"/>
          <a:srcRect l="1282" t="1300" r="78210" b="2904"/>
          <a:stretch>
            <a:fillRect/>
          </a:stretch>
        </p:blipFill>
        <p:spPr bwMode="auto">
          <a:xfrm>
            <a:off x="58552" y="6203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5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ángulo redondeado 15"/>
          <p:cNvSpPr/>
          <p:nvPr/>
        </p:nvSpPr>
        <p:spPr>
          <a:xfrm>
            <a:off x="3646651" y="4672312"/>
            <a:ext cx="3124094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PYME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011235" y="2556456"/>
            <a:ext cx="14608604" cy="159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600" b="1" dirty="0">
                <a:solidFill>
                  <a:prstClr val="black"/>
                </a:solidFill>
                <a:latin typeface="Calibri" panose="020F0502020204030204"/>
              </a:rPr>
              <a:t>Incrementar la actividad innovadora  de las </a:t>
            </a:r>
            <a:r>
              <a:rPr lang="es-ES_tradnl" sz="3600" b="1" dirty="0" err="1">
                <a:solidFill>
                  <a:prstClr val="black"/>
                </a:solidFill>
                <a:latin typeface="Calibri" panose="020F0502020204030204"/>
              </a:rPr>
              <a:t>PYMEs</a:t>
            </a:r>
            <a:r>
              <a:rPr lang="es-ES_tradnl" sz="3600" b="1" dirty="0">
                <a:solidFill>
                  <a:prstClr val="black"/>
                </a:solidFill>
                <a:latin typeface="Calibri" panose="020F0502020204030204"/>
              </a:rPr>
              <a:t> y Unidades de I+D+i Empresarial (UIE) a través de contratación de actuaciones con Universidades, Centros de Investigación y Centros tecnológicos navarros</a:t>
            </a:r>
            <a:endParaRPr lang="es-E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4658292" y="1191230"/>
            <a:ext cx="10738590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 defTabSz="1371600"/>
            <a:r>
              <a:rPr lang="es-ES_tradnl" sz="6600" b="1" dirty="0">
                <a:solidFill>
                  <a:srgbClr val="D42F22"/>
                </a:solidFill>
                <a:latin typeface="Calibri" panose="020F0502020204030204"/>
              </a:rPr>
              <a:t>Objetivo de la ayuda</a:t>
            </a:r>
            <a:endParaRPr lang="es-ES" sz="6600" b="1" dirty="0">
              <a:solidFill>
                <a:srgbClr val="D42F22"/>
              </a:solidFill>
              <a:latin typeface="Calibri" panose="020F0502020204030204"/>
            </a:endParaRPr>
          </a:p>
        </p:txBody>
      </p:sp>
      <p:sp>
        <p:nvSpPr>
          <p:cNvPr id="31" name="Flecha derecha 30"/>
          <p:cNvSpPr/>
          <p:nvPr/>
        </p:nvSpPr>
        <p:spPr>
          <a:xfrm rot="10800000" flipV="1">
            <a:off x="6934733" y="8427308"/>
            <a:ext cx="4237953" cy="1495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dirty="0">
                <a:solidFill>
                  <a:prstClr val="white"/>
                </a:solidFill>
                <a:latin typeface="Calibri" panose="020F0502020204030204"/>
              </a:rPr>
              <a:t>TRANSFERENCIA DE CONOCIMIENTO</a:t>
            </a:r>
            <a:endParaRPr lang="es-E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0433" y="4452098"/>
            <a:ext cx="5809016" cy="1180170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>
          <a:xfrm>
            <a:off x="3609397" y="7082231"/>
            <a:ext cx="3124094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UIE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40370" y="6382213"/>
            <a:ext cx="3706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/>
            <a:r>
              <a:rPr lang="es-ES_tradnl" sz="2700" b="1" dirty="0" err="1">
                <a:solidFill>
                  <a:prstClr val="black"/>
                </a:solidFill>
                <a:latin typeface="Calibri" panose="020F0502020204030204"/>
              </a:rPr>
              <a:t>ó</a:t>
            </a:r>
            <a:endParaRPr lang="es-E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3" name="Picture 9" descr="Añadir, Suma, Cruz, Plus, Símbol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37757" y="5760357"/>
            <a:ext cx="1188243" cy="118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ángulo redondeado 34"/>
          <p:cNvSpPr/>
          <p:nvPr/>
        </p:nvSpPr>
        <p:spPr>
          <a:xfrm>
            <a:off x="11365422" y="5833172"/>
            <a:ext cx="4882245" cy="678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dirty="0">
                <a:solidFill>
                  <a:prstClr val="black"/>
                </a:solidFill>
                <a:latin typeface="Calibri" panose="020F0502020204030204"/>
              </a:rPr>
              <a:t>Universidad</a:t>
            </a:r>
            <a:endParaRPr lang="es-E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11373929" y="6957590"/>
            <a:ext cx="4882245" cy="678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dirty="0">
                <a:solidFill>
                  <a:prstClr val="black"/>
                </a:solidFill>
                <a:latin typeface="Calibri" panose="020F0502020204030204"/>
              </a:rPr>
              <a:t>Centro de investigación</a:t>
            </a:r>
            <a:endParaRPr lang="es-E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11373929" y="8108356"/>
            <a:ext cx="4882245" cy="678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dirty="0">
                <a:solidFill>
                  <a:prstClr val="black"/>
                </a:solidFill>
                <a:latin typeface="Calibri" panose="020F0502020204030204"/>
              </a:rPr>
              <a:t>Centro tecnológico</a:t>
            </a:r>
            <a:endParaRPr lang="es-E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3575471" y="6451124"/>
            <a:ext cx="3706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/>
            <a:r>
              <a:rPr lang="es-ES_tradnl" sz="2700" b="1" dirty="0" err="1">
                <a:solidFill>
                  <a:prstClr val="black"/>
                </a:solidFill>
                <a:latin typeface="Calibri" panose="020F0502020204030204"/>
              </a:rPr>
              <a:t>ó</a:t>
            </a:r>
            <a:endParaRPr lang="es-E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3593867" y="7569485"/>
            <a:ext cx="3706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/>
            <a:r>
              <a:rPr lang="es-ES_tradnl" sz="2700" b="1" dirty="0" err="1">
                <a:solidFill>
                  <a:prstClr val="black"/>
                </a:solidFill>
                <a:latin typeface="Calibri" panose="020F0502020204030204"/>
              </a:rPr>
              <a:t>ó</a:t>
            </a:r>
            <a:endParaRPr lang="es-ES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791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120159"/>
            <a:ext cx="18288000" cy="2166841"/>
            <a:chOff x="0" y="0"/>
            <a:chExt cx="4816593" cy="570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0691"/>
            </a:xfrm>
            <a:custGeom>
              <a:avLst/>
              <a:gdLst/>
              <a:ahLst/>
              <a:cxnLst/>
              <a:rect l="l" t="t" r="r" b="b"/>
              <a:pathLst>
                <a:path w="4816592" h="570691">
                  <a:moveTo>
                    <a:pt x="0" y="0"/>
                  </a:moveTo>
                  <a:lnTo>
                    <a:pt x="4816592" y="0"/>
                  </a:lnTo>
                  <a:lnTo>
                    <a:pt x="4816592" y="570691"/>
                  </a:lnTo>
                  <a:lnTo>
                    <a:pt x="0" y="570691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27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7572" y="7296233"/>
            <a:ext cx="3155133" cy="147338"/>
            <a:chOff x="0" y="0"/>
            <a:chExt cx="830981" cy="38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981" cy="38805"/>
            </a:xfrm>
            <a:custGeom>
              <a:avLst/>
              <a:gdLst/>
              <a:ahLst/>
              <a:cxnLst/>
              <a:rect l="l" t="t" r="r" b="b"/>
              <a:pathLst>
                <a:path w="830981" h="38805">
                  <a:moveTo>
                    <a:pt x="0" y="0"/>
                  </a:moveTo>
                  <a:lnTo>
                    <a:pt x="830981" y="0"/>
                  </a:lnTo>
                  <a:lnTo>
                    <a:pt x="830981" y="38805"/>
                  </a:lnTo>
                  <a:lnTo>
                    <a:pt x="0" y="38805"/>
                  </a:lnTo>
                  <a:close/>
                </a:path>
              </a:pathLst>
            </a:custGeom>
            <a:solidFill>
              <a:srgbClr val="1DE2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30981" cy="95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826241" y="-621817"/>
            <a:ext cx="11530680" cy="11530634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8200" r="-1820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409746" y="542560"/>
            <a:ext cx="4312821" cy="2107375"/>
          </a:xfrm>
          <a:custGeom>
            <a:avLst/>
            <a:gdLst/>
            <a:ahLst/>
            <a:cxnLst/>
            <a:rect l="l" t="t" r="r" b="b"/>
            <a:pathLst>
              <a:path w="4312821" h="2107375">
                <a:moveTo>
                  <a:pt x="0" y="0"/>
                </a:moveTo>
                <a:lnTo>
                  <a:pt x="4312820" y="0"/>
                </a:lnTo>
                <a:lnTo>
                  <a:pt x="4312820" y="2107376"/>
                </a:lnTo>
                <a:lnTo>
                  <a:pt x="0" y="2107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5087166" y="912156"/>
            <a:ext cx="4954682" cy="1154146"/>
          </a:xfrm>
          <a:custGeom>
            <a:avLst/>
            <a:gdLst/>
            <a:ahLst/>
            <a:cxnLst/>
            <a:rect l="l" t="t" r="r" b="b"/>
            <a:pathLst>
              <a:path w="4954682" h="1154146">
                <a:moveTo>
                  <a:pt x="0" y="0"/>
                </a:moveTo>
                <a:lnTo>
                  <a:pt x="4954682" y="0"/>
                </a:lnTo>
                <a:lnTo>
                  <a:pt x="4954682" y="1154146"/>
                </a:lnTo>
                <a:lnTo>
                  <a:pt x="0" y="1154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69" r="-756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877572" y="3178606"/>
            <a:ext cx="9948669" cy="47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5"/>
              </a:lnSpc>
            </a:pPr>
            <a:r>
              <a:rPr lang="en-US" sz="3399">
                <a:solidFill>
                  <a:srgbClr val="1DE2FF"/>
                </a:solidFill>
                <a:latin typeface="FS Meridian 1"/>
                <a:ea typeface="FS Meridian 1"/>
                <a:cs typeface="FS Meridian 1"/>
                <a:sym typeface="FS Meridian 1"/>
              </a:rPr>
              <a:t>Jornada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3369" y="4042030"/>
            <a:ext cx="9585087" cy="110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</a:pPr>
            <a:r>
              <a:rPr lang="en-US" sz="4199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Próximas convocatorias de ayudas sobre I+D+i para pymes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09746" y="8744491"/>
            <a:ext cx="11488500" cy="1168908"/>
            <a:chOff x="0" y="0"/>
            <a:chExt cx="9472000" cy="9637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471999" cy="963737"/>
            </a:xfrm>
            <a:custGeom>
              <a:avLst/>
              <a:gdLst/>
              <a:ahLst/>
              <a:cxnLst/>
              <a:rect l="l" t="t" r="r" b="b"/>
              <a:pathLst>
                <a:path w="9471999" h="963737">
                  <a:moveTo>
                    <a:pt x="0" y="0"/>
                  </a:moveTo>
                  <a:lnTo>
                    <a:pt x="9471999" y="0"/>
                  </a:lnTo>
                  <a:lnTo>
                    <a:pt x="9471999" y="963737"/>
                  </a:lnTo>
                  <a:lnTo>
                    <a:pt x="0" y="963737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04775"/>
              <a:ext cx="9472000" cy="1068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3405E"/>
                  </a:solidFill>
                  <a:latin typeface="FS Meridian 2"/>
                  <a:ea typeface="FS Meridian 2"/>
                  <a:cs typeface="FS Meridian 2"/>
                  <a:sym typeface="FS Meridian 2"/>
                </a:rPr>
                <a:t>En breve comenzamos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3"/>
          <a:srcRect l="1282" t="1300" r="78210" b="2904"/>
          <a:stretch>
            <a:fillRect/>
          </a:stretch>
        </p:blipFill>
        <p:spPr bwMode="auto">
          <a:xfrm>
            <a:off x="56611" y="14642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5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ángulo redondeado 23"/>
          <p:cNvSpPr/>
          <p:nvPr/>
        </p:nvSpPr>
        <p:spPr>
          <a:xfrm>
            <a:off x="3682889" y="965666"/>
            <a:ext cx="11726925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 defTabSz="1371600"/>
            <a:r>
              <a:rPr lang="es-ES_tradnl" sz="6600" b="1" dirty="0">
                <a:solidFill>
                  <a:srgbClr val="D42F22"/>
                </a:solidFill>
                <a:latin typeface="Calibri" panose="020F0502020204030204"/>
              </a:rPr>
              <a:t>Actuaciones subvencionables</a:t>
            </a:r>
            <a:endParaRPr lang="es-ES" sz="6600" b="1" dirty="0">
              <a:solidFill>
                <a:srgbClr val="D42F22"/>
              </a:solidFill>
              <a:latin typeface="Calibri" panose="020F0502020204030204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4872221" y="4350407"/>
            <a:ext cx="9322395" cy="705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600" b="1" dirty="0">
                <a:solidFill>
                  <a:prstClr val="black"/>
                </a:solidFill>
                <a:latin typeface="Calibri" panose="020F0502020204030204"/>
              </a:rPr>
              <a:t>Apoyo a la I+D+i</a:t>
            </a:r>
            <a:endParaRPr lang="es-E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27389" y="5119853"/>
            <a:ext cx="48379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Desarrollo y mejora de producto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534905" y="5555172"/>
            <a:ext cx="68311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Validación de tecnologías y prototipos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86" y="2328462"/>
            <a:ext cx="3098594" cy="29900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91" y="5485718"/>
            <a:ext cx="3100656" cy="31006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279" y="2328461"/>
            <a:ext cx="3058802" cy="3058802"/>
          </a:xfrm>
          <a:prstGeom prst="rect">
            <a:avLst/>
          </a:prstGeom>
        </p:spPr>
      </p:pic>
      <p:sp>
        <p:nvSpPr>
          <p:cNvPr id="36" name="Rectángulo redondeado 35"/>
          <p:cNvSpPr/>
          <p:nvPr/>
        </p:nvSpPr>
        <p:spPr>
          <a:xfrm>
            <a:off x="4872221" y="2445525"/>
            <a:ext cx="9322395" cy="705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600" b="1" dirty="0">
                <a:solidFill>
                  <a:prstClr val="black"/>
                </a:solidFill>
                <a:latin typeface="Calibri" panose="020F0502020204030204"/>
              </a:rPr>
              <a:t>Vigilancia tecnológica</a:t>
            </a:r>
            <a:endParaRPr lang="es-E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4872221" y="3406584"/>
            <a:ext cx="9322395" cy="705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600" b="1" dirty="0">
                <a:solidFill>
                  <a:prstClr val="black"/>
                </a:solidFill>
                <a:latin typeface="Calibri" panose="020F0502020204030204"/>
              </a:rPr>
              <a:t>Estudios de viabilidad</a:t>
            </a:r>
            <a:endParaRPr lang="es-E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4832394" y="6109170"/>
            <a:ext cx="9322395" cy="705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600" b="1" dirty="0">
                <a:solidFill>
                  <a:prstClr val="black"/>
                </a:solidFill>
                <a:latin typeface="Calibri" panose="020F0502020204030204"/>
              </a:rPr>
              <a:t>Consultoría tecnológica</a:t>
            </a:r>
            <a:endParaRPr lang="es-E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4832394" y="8308467"/>
            <a:ext cx="9322395" cy="705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600" b="1" dirty="0">
                <a:solidFill>
                  <a:prstClr val="black"/>
                </a:solidFill>
                <a:latin typeface="Calibri" panose="020F0502020204030204"/>
              </a:rPr>
              <a:t>Utilización de infraestructuras y equipamientos </a:t>
            </a:r>
            <a:endParaRPr lang="es-E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4832395" y="7089904"/>
            <a:ext cx="9303629" cy="10095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600" b="1" dirty="0">
                <a:solidFill>
                  <a:prstClr val="black"/>
                </a:solidFill>
                <a:latin typeface="Calibri" panose="020F0502020204030204"/>
              </a:rPr>
              <a:t>Diagnóstico y orientación de proyectos o soluciones I+D</a:t>
            </a:r>
            <a:endParaRPr lang="es-E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n 8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82737" y="8586374"/>
            <a:ext cx="3962145" cy="8543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28280" y="5485718"/>
            <a:ext cx="3058802" cy="30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4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Símbolo del euro de oro | Foto Premi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812" y="1011136"/>
            <a:ext cx="1809584" cy="180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redondeado 32"/>
          <p:cNvSpPr/>
          <p:nvPr/>
        </p:nvSpPr>
        <p:spPr>
          <a:xfrm>
            <a:off x="9914256" y="2568428"/>
            <a:ext cx="6584442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Para </a:t>
            </a:r>
          </a:p>
          <a:p>
            <a:pPr algn="ctr" defTabSz="1371600"/>
            <a:r>
              <a:rPr lang="es-ES_tradnl" sz="6000" b="1" dirty="0" err="1">
                <a:solidFill>
                  <a:prstClr val="black"/>
                </a:solidFill>
                <a:latin typeface="Calibri" panose="020F0502020204030204"/>
              </a:rPr>
              <a:t>UIEs</a:t>
            </a:r>
            <a:endParaRPr lang="es-ES" sz="6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8888356" y="4509898"/>
            <a:ext cx="833513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s-ES_tradnl" sz="6000" b="1" dirty="0">
                <a:solidFill>
                  <a:prstClr val="black"/>
                </a:solidFill>
                <a:latin typeface="Calibri" panose="020F0502020204030204"/>
              </a:rPr>
              <a:t>70% </a:t>
            </a:r>
          </a:p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del gasto Subvencionable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9" name="Imagen 7"/>
          <p:cNvPicPr>
            <a:picLocks noChangeAspect="1"/>
          </p:cNvPicPr>
          <p:nvPr/>
        </p:nvPicPr>
        <p:blipFill>
          <a:blip r:embed="rId7"/>
          <a:srcRect l="1282" t="1300" r="78210" b="2904"/>
          <a:stretch>
            <a:fillRect/>
          </a:stretch>
        </p:blipFill>
        <p:spPr bwMode="auto">
          <a:xfrm>
            <a:off x="63166" y="7535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redondeado 15"/>
          <p:cNvSpPr/>
          <p:nvPr/>
        </p:nvSpPr>
        <p:spPr>
          <a:xfrm>
            <a:off x="1782632" y="2568428"/>
            <a:ext cx="7119246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Para </a:t>
            </a:r>
          </a:p>
          <a:p>
            <a:pPr algn="ctr" defTabSz="1371600"/>
            <a:r>
              <a:rPr lang="es-ES_tradnl" sz="6000" b="1" dirty="0" err="1">
                <a:solidFill>
                  <a:prstClr val="black"/>
                </a:solidFill>
                <a:latin typeface="Calibri" panose="020F0502020204030204"/>
              </a:rPr>
              <a:t>PYMEs</a:t>
            </a:r>
            <a:endParaRPr lang="es-ES" sz="6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70256" y="4509899"/>
            <a:ext cx="9144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600"/>
            <a:r>
              <a:rPr lang="es-ES_tradnl" sz="6000" b="1" dirty="0">
                <a:solidFill>
                  <a:prstClr val="black"/>
                </a:solidFill>
                <a:latin typeface="Calibri" panose="020F0502020204030204"/>
              </a:rPr>
              <a:t>60% </a:t>
            </a:r>
          </a:p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del gasto Subvencionable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05659" y="6252059"/>
            <a:ext cx="53944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Máximo </a:t>
            </a:r>
            <a:r>
              <a:rPr lang="es-ES_tradnl" sz="4200" b="1" dirty="0">
                <a:solidFill>
                  <a:prstClr val="black"/>
                </a:solidFill>
                <a:latin typeface="Calibri" panose="020F0502020204030204"/>
              </a:rPr>
              <a:t>10.000 €</a:t>
            </a:r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 por actuación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0350590" y="6252059"/>
            <a:ext cx="54377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Máximo </a:t>
            </a:r>
            <a:r>
              <a:rPr lang="es-ES_tradnl" sz="4200" b="1" dirty="0">
                <a:solidFill>
                  <a:prstClr val="black"/>
                </a:solidFill>
                <a:latin typeface="Calibri" panose="020F0502020204030204"/>
              </a:rPr>
              <a:t>16.000 € </a:t>
            </a:r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por actuación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2758272" y="1191230"/>
            <a:ext cx="12638610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 defTabSz="1371600"/>
            <a:r>
              <a:rPr lang="es-ES_tradnl" sz="6600" b="1" dirty="0">
                <a:solidFill>
                  <a:srgbClr val="D42F22"/>
                </a:solidFill>
                <a:latin typeface="Calibri" panose="020F0502020204030204"/>
              </a:rPr>
              <a:t>Cuantía económica de las ayudas</a:t>
            </a:r>
            <a:endParaRPr lang="es-ES" sz="6600" b="1" dirty="0">
              <a:solidFill>
                <a:srgbClr val="D42F22"/>
              </a:solidFill>
              <a:latin typeface="Calibri" panose="020F0502020204030204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605276" y="7626660"/>
            <a:ext cx="5157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s-ES_tradnl" sz="5400" b="1" dirty="0">
                <a:solidFill>
                  <a:srgbClr val="FF0000"/>
                </a:solidFill>
                <a:latin typeface="Calibri" panose="020F0502020204030204"/>
              </a:rPr>
              <a:t>IVA excluido</a:t>
            </a:r>
            <a:endParaRPr lang="es-E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772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Símbolo del euro de oro | Foto Premi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812" y="1011136"/>
            <a:ext cx="1809584" cy="180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redondeado 32"/>
          <p:cNvSpPr/>
          <p:nvPr/>
        </p:nvSpPr>
        <p:spPr>
          <a:xfrm>
            <a:off x="9914255" y="2859334"/>
            <a:ext cx="6584442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Para </a:t>
            </a:r>
          </a:p>
          <a:p>
            <a:pPr algn="ctr" defTabSz="1371600"/>
            <a:r>
              <a:rPr lang="es-ES_tradnl" sz="6000" b="1" dirty="0" err="1">
                <a:solidFill>
                  <a:prstClr val="black"/>
                </a:solidFill>
                <a:latin typeface="Calibri" panose="020F0502020204030204"/>
              </a:rPr>
              <a:t>UIEs</a:t>
            </a:r>
            <a:endParaRPr lang="es-ES" sz="6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8901878" y="4996523"/>
            <a:ext cx="8335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s-ES_tradnl" sz="6000" b="1" dirty="0">
                <a:solidFill>
                  <a:prstClr val="black"/>
                </a:solidFill>
                <a:latin typeface="Calibri" panose="020F0502020204030204"/>
              </a:rPr>
              <a:t>50.000 €</a:t>
            </a:r>
            <a:endParaRPr lang="es-ES" sz="6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00"/>
            <a:r>
              <a:rPr lang="es-ES_tradnl" sz="6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39" name="Imagen 7"/>
          <p:cNvPicPr>
            <a:picLocks noChangeAspect="1"/>
          </p:cNvPicPr>
          <p:nvPr/>
        </p:nvPicPr>
        <p:blipFill>
          <a:blip r:embed="rId7"/>
          <a:srcRect l="1282" t="1300" r="78210" b="2904"/>
          <a:stretch>
            <a:fillRect/>
          </a:stretch>
        </p:blipFill>
        <p:spPr bwMode="auto">
          <a:xfrm>
            <a:off x="63275" y="12358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redondeado 15"/>
          <p:cNvSpPr/>
          <p:nvPr/>
        </p:nvSpPr>
        <p:spPr>
          <a:xfrm>
            <a:off x="1782632" y="2775388"/>
            <a:ext cx="7119246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Para </a:t>
            </a:r>
          </a:p>
          <a:p>
            <a:pPr algn="ctr" defTabSz="1371600"/>
            <a:r>
              <a:rPr lang="es-ES_tradnl" sz="6000" b="1" dirty="0" err="1">
                <a:solidFill>
                  <a:prstClr val="black"/>
                </a:solidFill>
                <a:latin typeface="Calibri" panose="020F0502020204030204"/>
              </a:rPr>
              <a:t>PYMEs</a:t>
            </a:r>
            <a:endParaRPr lang="es-ES" sz="6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70255" y="5053370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600"/>
            <a:r>
              <a:rPr lang="es-ES_tradnl" sz="6000" b="1" dirty="0">
                <a:solidFill>
                  <a:prstClr val="black"/>
                </a:solidFill>
                <a:latin typeface="Calibri" panose="020F0502020204030204"/>
              </a:rPr>
              <a:t>100.000 €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2083280" y="1191230"/>
            <a:ext cx="13948913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 defTabSz="1371600"/>
            <a:r>
              <a:rPr lang="es-ES" sz="4800" b="1" dirty="0">
                <a:solidFill>
                  <a:srgbClr val="D42F22"/>
                </a:solidFill>
                <a:latin typeface="Calibri" panose="020F0502020204030204"/>
              </a:rPr>
              <a:t>Presupuesto de la convocatoria: </a:t>
            </a:r>
            <a:r>
              <a:rPr lang="es-ES" sz="6000" b="1" dirty="0" smtClean="0">
                <a:solidFill>
                  <a:srgbClr val="D42F22"/>
                </a:solidFill>
                <a:latin typeface="Calibri" panose="020F0502020204030204"/>
              </a:rPr>
              <a:t>150.000 </a:t>
            </a:r>
            <a:r>
              <a:rPr lang="es-ES" sz="6000" b="1" dirty="0">
                <a:solidFill>
                  <a:srgbClr val="D42F22"/>
                </a:solidFill>
                <a:latin typeface="Calibri" panose="020F0502020204030204"/>
              </a:rPr>
              <a:t>euros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1071431" y="6643802"/>
            <a:ext cx="169379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endParaRPr lang="es-ES_tradnl" sz="4200" b="1" dirty="0">
              <a:solidFill>
                <a:srgbClr val="FF0000"/>
              </a:solidFill>
              <a:latin typeface="Calibri" panose="020F0502020204030204"/>
            </a:endParaRPr>
          </a:p>
          <a:p>
            <a:pPr algn="ctr" defTabSz="1371600"/>
            <a:r>
              <a:rPr lang="es-ES_tradnl" sz="4200" b="1" dirty="0">
                <a:solidFill>
                  <a:srgbClr val="FF0000"/>
                </a:solidFill>
                <a:latin typeface="Calibri" panose="020F0502020204030204"/>
              </a:rPr>
              <a:t>De existir presupuesto sobrante en una categoría podrá destinarse a cubrir solicitudes de la otra.</a:t>
            </a:r>
            <a:endParaRPr lang="es-ES" sz="4200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525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3"/>
          <a:srcRect l="1282" t="1300" r="78210" b="2904"/>
          <a:stretch>
            <a:fillRect/>
          </a:stretch>
        </p:blipFill>
        <p:spPr bwMode="auto">
          <a:xfrm>
            <a:off x="58552" y="6203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5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ángulo redondeado 22"/>
          <p:cNvSpPr/>
          <p:nvPr/>
        </p:nvSpPr>
        <p:spPr>
          <a:xfrm>
            <a:off x="398834" y="2572117"/>
            <a:ext cx="5836598" cy="725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600" b="1" dirty="0">
                <a:solidFill>
                  <a:prstClr val="black"/>
                </a:solidFill>
                <a:latin typeface="Calibri" panose="020F0502020204030204"/>
              </a:rPr>
              <a:t>Presentación de solicitudes:</a:t>
            </a:r>
            <a:endParaRPr lang="es-E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3723018" y="1077228"/>
            <a:ext cx="10738590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 defTabSz="1371600"/>
            <a:r>
              <a:rPr lang="es-ES_tradnl" sz="6600" b="1" dirty="0">
                <a:solidFill>
                  <a:srgbClr val="D42F22"/>
                </a:solidFill>
                <a:latin typeface="Calibri" panose="020F0502020204030204"/>
              </a:rPr>
              <a:t>Plazos</a:t>
            </a:r>
            <a:endParaRPr lang="es-ES" sz="6600" b="1" dirty="0">
              <a:solidFill>
                <a:srgbClr val="D42F22"/>
              </a:solidFill>
              <a:latin typeface="Calibri" panose="020F050202020403020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4258" y="1153743"/>
            <a:ext cx="2812082" cy="2629047"/>
          </a:xfrm>
          <a:prstGeom prst="rect">
            <a:avLst/>
          </a:prstGeom>
        </p:spPr>
      </p:pic>
      <p:sp>
        <p:nvSpPr>
          <p:cNvPr id="26" name="Flecha derecha 25"/>
          <p:cNvSpPr/>
          <p:nvPr/>
        </p:nvSpPr>
        <p:spPr>
          <a:xfrm>
            <a:off x="7902914" y="2836840"/>
            <a:ext cx="1189400" cy="276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E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9586769" y="2061558"/>
            <a:ext cx="5157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s-ES_tradnl" sz="4800" b="1" dirty="0">
                <a:solidFill>
                  <a:srgbClr val="FF0000"/>
                </a:solidFill>
                <a:latin typeface="Calibri" panose="020F0502020204030204"/>
              </a:rPr>
              <a:t>Hasta el 28 de febrero de 2025</a:t>
            </a:r>
            <a:endParaRPr lang="es-ES" sz="48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398834" y="4583861"/>
            <a:ext cx="7033100" cy="725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000" b="1" dirty="0">
                <a:solidFill>
                  <a:prstClr val="black"/>
                </a:solidFill>
                <a:latin typeface="Calibri" panose="020F0502020204030204"/>
              </a:rPr>
              <a:t>Gastos y pagos de la actuación realizada:</a:t>
            </a:r>
            <a:endParaRPr lang="es-ES" sz="3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Flecha derecha 34"/>
          <p:cNvSpPr/>
          <p:nvPr/>
        </p:nvSpPr>
        <p:spPr>
          <a:xfrm>
            <a:off x="7914370" y="4791733"/>
            <a:ext cx="1189400" cy="276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E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9244888" y="4456655"/>
            <a:ext cx="6535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s-ES_tradnl" sz="4200" b="1" dirty="0">
                <a:solidFill>
                  <a:srgbClr val="FF0000"/>
                </a:solidFill>
                <a:latin typeface="Calibri" panose="020F0502020204030204"/>
              </a:rPr>
              <a:t>30 de noviembre de 2025</a:t>
            </a:r>
            <a:endParaRPr lang="es-ES" sz="42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398834" y="5520814"/>
            <a:ext cx="7351506" cy="725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000" b="1" dirty="0">
                <a:solidFill>
                  <a:prstClr val="black"/>
                </a:solidFill>
                <a:latin typeface="Calibri" panose="020F0502020204030204"/>
              </a:rPr>
              <a:t>Documentación justificativa de la actuación:</a:t>
            </a:r>
            <a:endParaRPr lang="es-ES" sz="3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lecha derecha 37"/>
          <p:cNvSpPr/>
          <p:nvPr/>
        </p:nvSpPr>
        <p:spPr>
          <a:xfrm>
            <a:off x="7914370" y="5815055"/>
            <a:ext cx="1189400" cy="276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E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9244888" y="5520814"/>
            <a:ext cx="6535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s-ES_tradnl" sz="4200" b="1" dirty="0">
                <a:solidFill>
                  <a:srgbClr val="FF0000"/>
                </a:solidFill>
                <a:latin typeface="Calibri" panose="020F0502020204030204"/>
              </a:rPr>
              <a:t>2 de diciembre de 2025</a:t>
            </a:r>
            <a:endParaRPr lang="es-ES" sz="42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398834" y="6514232"/>
            <a:ext cx="7033100" cy="725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000" b="1" dirty="0">
                <a:solidFill>
                  <a:prstClr val="black"/>
                </a:solidFill>
                <a:latin typeface="Calibri" panose="020F0502020204030204"/>
              </a:rPr>
              <a:t>Resolución de abono </a:t>
            </a:r>
            <a:endParaRPr lang="es-ES" sz="3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Flecha derecha 40"/>
          <p:cNvSpPr/>
          <p:nvPr/>
        </p:nvSpPr>
        <p:spPr>
          <a:xfrm>
            <a:off x="7914370" y="6798019"/>
            <a:ext cx="1189400" cy="276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E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57027" y="3594186"/>
            <a:ext cx="87390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s-ES_tradnl" sz="30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Máximo 2 meses desde la presentación de la solicitud</a:t>
            </a:r>
            <a:endParaRPr lang="es-ES" sz="3000" b="1" dirty="0">
              <a:solidFill>
                <a:srgbClr val="4472C4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377624" y="3580145"/>
            <a:ext cx="5836598" cy="725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600" b="1" dirty="0">
                <a:solidFill>
                  <a:prstClr val="black"/>
                </a:solidFill>
                <a:latin typeface="Calibri" panose="020F0502020204030204"/>
              </a:rPr>
              <a:t>Resolución de concesión:</a:t>
            </a:r>
            <a:endParaRPr lang="es-E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echa derecha 42"/>
          <p:cNvSpPr/>
          <p:nvPr/>
        </p:nvSpPr>
        <p:spPr>
          <a:xfrm>
            <a:off x="7902913" y="3738224"/>
            <a:ext cx="1189400" cy="276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E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161110" y="6615077"/>
            <a:ext cx="89219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s-ES_tradnl" sz="30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Máximo 1 mes desde la conformidad de la justificación</a:t>
            </a:r>
            <a:endParaRPr lang="es-ES" sz="3000" b="1" dirty="0">
              <a:solidFill>
                <a:srgbClr val="4472C4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5419996" y="7679236"/>
            <a:ext cx="5836598" cy="7255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3600" b="1" dirty="0">
                <a:solidFill>
                  <a:prstClr val="black"/>
                </a:solidFill>
                <a:latin typeface="Calibri" panose="020F0502020204030204"/>
              </a:rPr>
              <a:t>Ejecución de las actuaciones:</a:t>
            </a:r>
            <a:endParaRPr lang="es-E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63565" y="8571313"/>
            <a:ext cx="16135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s-ES_tradnl" sz="4800" b="1" dirty="0">
                <a:solidFill>
                  <a:srgbClr val="FF0000"/>
                </a:solidFill>
                <a:latin typeface="Calibri" panose="020F0502020204030204"/>
              </a:rPr>
              <a:t>Desde el 1 de enero de 2025 hasta el 30 de noviembre de 2025</a:t>
            </a:r>
            <a:endParaRPr lang="es-ES" sz="4800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5995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9849" y="1367093"/>
            <a:ext cx="2881728" cy="1530590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5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lecha abajo 5"/>
          <p:cNvSpPr/>
          <p:nvPr/>
        </p:nvSpPr>
        <p:spPr>
          <a:xfrm>
            <a:off x="8841253" y="3936362"/>
            <a:ext cx="404990" cy="452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E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2" name="Imagen 7"/>
          <p:cNvPicPr>
            <a:picLocks noChangeAspect="1"/>
          </p:cNvPicPr>
          <p:nvPr/>
        </p:nvPicPr>
        <p:blipFill>
          <a:blip r:embed="rId7"/>
          <a:srcRect l="1282" t="1300" r="78210" b="2904"/>
          <a:stretch>
            <a:fillRect/>
          </a:stretch>
        </p:blipFill>
        <p:spPr bwMode="auto">
          <a:xfrm>
            <a:off x="63355" y="12358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ángulo redondeado 23"/>
          <p:cNvSpPr/>
          <p:nvPr/>
        </p:nvSpPr>
        <p:spPr>
          <a:xfrm>
            <a:off x="1866769" y="714318"/>
            <a:ext cx="13103156" cy="1760454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 defTabSz="1371600"/>
            <a:r>
              <a:rPr lang="es-ES_tradnl" sz="6000" b="1" dirty="0">
                <a:solidFill>
                  <a:srgbClr val="D42F22"/>
                </a:solidFill>
                <a:latin typeface="Calibri" panose="020F0502020204030204"/>
              </a:rPr>
              <a:t>Procedimiento: </a:t>
            </a:r>
          </a:p>
          <a:p>
            <a:pPr algn="ctr" defTabSz="1371600"/>
            <a:r>
              <a:rPr lang="es-ES_tradnl" sz="6000" b="1" dirty="0">
                <a:solidFill>
                  <a:srgbClr val="D42F22"/>
                </a:solidFill>
                <a:latin typeface="Calibri" panose="020F0502020204030204"/>
              </a:rPr>
              <a:t>Concurrencia Competitiva</a:t>
            </a:r>
            <a:endParaRPr lang="es-ES" sz="6000" b="1" dirty="0">
              <a:solidFill>
                <a:srgbClr val="D42F22"/>
              </a:solidFill>
              <a:latin typeface="Calibri" panose="020F0502020204030204"/>
            </a:endParaRPr>
          </a:p>
        </p:txBody>
      </p:sp>
      <p:sp>
        <p:nvSpPr>
          <p:cNvPr id="43" name="Rectángulo redondeado 42"/>
          <p:cNvSpPr/>
          <p:nvPr/>
        </p:nvSpPr>
        <p:spPr>
          <a:xfrm>
            <a:off x="4514295" y="8256704"/>
            <a:ext cx="9358833" cy="532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3600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CONCESIÓN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1191590" y="4601529"/>
            <a:ext cx="16364891" cy="6127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3600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2 Listados de entidades por orden de puntuación obtenida en la evaluación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692925" y="5296585"/>
            <a:ext cx="7247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s-ES_tradnl" sz="3600" dirty="0">
                <a:solidFill>
                  <a:prstClr val="black"/>
                </a:solidFill>
                <a:latin typeface="Calibri" panose="020F0502020204030204"/>
              </a:rPr>
              <a:t>Listado/Prelación </a:t>
            </a:r>
            <a:r>
              <a:rPr lang="es-ES_tradnl" sz="3600" dirty="0" err="1">
                <a:solidFill>
                  <a:prstClr val="black"/>
                </a:solidFill>
                <a:latin typeface="Calibri" panose="020F0502020204030204"/>
              </a:rPr>
              <a:t>UIEs</a:t>
            </a:r>
            <a:r>
              <a:rPr lang="es-ES_tradnl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807265" y="5296585"/>
            <a:ext cx="7033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s-ES_tradnl" sz="3600" dirty="0">
                <a:solidFill>
                  <a:prstClr val="black"/>
                </a:solidFill>
                <a:latin typeface="Calibri" panose="020F0502020204030204"/>
              </a:rPr>
              <a:t>Listado/Prelación </a:t>
            </a:r>
            <a:r>
              <a:rPr lang="es-ES_tradnl" sz="3600" dirty="0" err="1">
                <a:solidFill>
                  <a:prstClr val="black"/>
                </a:solidFill>
                <a:latin typeface="Calibri" panose="020F0502020204030204"/>
              </a:rPr>
              <a:t>PYMEs</a:t>
            </a:r>
            <a:r>
              <a:rPr lang="es-ES_tradnl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7383" y="5917283"/>
            <a:ext cx="2261610" cy="168249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3513" y="5878915"/>
            <a:ext cx="2261610" cy="1682492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1420192" y="3246183"/>
            <a:ext cx="16497194" cy="532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3600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Evaluación</a:t>
            </a:r>
            <a:r>
              <a:rPr lang="es-ES" sz="27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3600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de las solicitudes por el Servicio de I+D+i</a:t>
            </a:r>
          </a:p>
        </p:txBody>
      </p:sp>
      <p:sp>
        <p:nvSpPr>
          <p:cNvPr id="21" name="Flecha abajo 20"/>
          <p:cNvSpPr/>
          <p:nvPr/>
        </p:nvSpPr>
        <p:spPr>
          <a:xfrm>
            <a:off x="8910494" y="7608092"/>
            <a:ext cx="404990" cy="452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E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1151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3"/>
          <a:srcRect l="1282" t="1300" r="78210" b="2904"/>
          <a:stretch>
            <a:fillRect/>
          </a:stretch>
        </p:blipFill>
        <p:spPr bwMode="auto">
          <a:xfrm>
            <a:off x="64999" y="8686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5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ángulo redondeado 29"/>
          <p:cNvSpPr/>
          <p:nvPr/>
        </p:nvSpPr>
        <p:spPr>
          <a:xfrm>
            <a:off x="4913830" y="2672538"/>
            <a:ext cx="8351060" cy="7145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srgbClr val="FF0000"/>
                </a:solidFill>
                <a:latin typeface="Calibri" panose="020F0502020204030204"/>
              </a:rPr>
              <a:t>Cada Entidad puede presentar más de una solicitud.  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10801358" y="5915794"/>
            <a:ext cx="976692" cy="238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E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5878677" y="5944012"/>
            <a:ext cx="976692" cy="238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E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3307977" y="1198187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 defTabSz="1371600"/>
            <a:r>
              <a:rPr lang="es-ES_tradnl" sz="6600" b="1" dirty="0">
                <a:solidFill>
                  <a:srgbClr val="D42F22"/>
                </a:solidFill>
                <a:latin typeface="Calibri" panose="020F0502020204030204"/>
              </a:rPr>
              <a:t>Consideraciones</a:t>
            </a:r>
            <a:endParaRPr lang="es-ES" sz="6600" b="1" dirty="0">
              <a:solidFill>
                <a:srgbClr val="D42F22"/>
              </a:solidFill>
              <a:latin typeface="Calibri" panose="020F0502020204030204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2511195" y="5129182"/>
            <a:ext cx="3247779" cy="1854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Se podrá subvencionar 1 actuación por entidad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7079968" y="4803161"/>
            <a:ext cx="3601688" cy="25736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srgbClr val="FF0000"/>
                </a:solidFill>
                <a:latin typeface="Calibri" panose="020F0502020204030204"/>
              </a:rPr>
              <a:t>Si sobrase crédito </a:t>
            </a:r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tras atender todas, se podrá ampliar hasta un máximo de 3 actuaciones por entidad 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12112294" y="4116118"/>
            <a:ext cx="3908615" cy="37800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Segunda o tercera actuación subvencionable ha de ser con centro tecnológico, universidad ó centro de investigación diferente al ya subvencionado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65529" y="8617054"/>
            <a:ext cx="170220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s-ES" sz="2700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Ayudas con carácter de “</a:t>
            </a:r>
            <a:r>
              <a:rPr lang="es-ES" sz="2700" b="1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minimis</a:t>
            </a:r>
            <a:r>
              <a:rPr lang="es-ES" sz="2700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” (Una empresa no deberá exceder de 300.000 euros en cualquier periodo de 3 años)</a:t>
            </a:r>
          </a:p>
        </p:txBody>
      </p:sp>
    </p:spTree>
    <p:extLst>
      <p:ext uri="{BB962C8B-B14F-4D97-AF65-F5344CB8AC3E}">
        <p14:creationId xmlns:p14="http://schemas.microsoft.com/office/powerpoint/2010/main" val="3703742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3"/>
          <a:srcRect l="1282" t="1300" r="78210" b="2904"/>
          <a:stretch>
            <a:fillRect/>
          </a:stretch>
        </p:blipFill>
        <p:spPr bwMode="auto">
          <a:xfrm>
            <a:off x="64997" y="12358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5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6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ángulo redondeado 13"/>
          <p:cNvSpPr/>
          <p:nvPr/>
        </p:nvSpPr>
        <p:spPr>
          <a:xfrm>
            <a:off x="2956265" y="965666"/>
            <a:ext cx="1245354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 defTabSz="1371600"/>
            <a:r>
              <a:rPr lang="es-ES_tradnl" sz="6600" b="1" dirty="0">
                <a:solidFill>
                  <a:srgbClr val="D42F22"/>
                </a:solidFill>
                <a:latin typeface="Calibri" panose="020F0502020204030204"/>
              </a:rPr>
              <a:t>Actividades NO subvencionables</a:t>
            </a:r>
            <a:endParaRPr lang="es-ES" sz="6600" b="1" dirty="0">
              <a:solidFill>
                <a:srgbClr val="D42F22"/>
              </a:solidFill>
              <a:latin typeface="Calibri" panose="020F0502020204030204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580598" y="3316902"/>
            <a:ext cx="15135585" cy="4727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Implantación de certificaciones de calidad medioambiente, buenas prácticas, marcado CE </a:t>
            </a:r>
            <a:r>
              <a:rPr lang="es-ES_tradnl" sz="2700" b="1" dirty="0" err="1">
                <a:solidFill>
                  <a:prstClr val="black"/>
                </a:solidFill>
                <a:latin typeface="Calibri" panose="020F0502020204030204"/>
              </a:rPr>
              <a:t>ó</a:t>
            </a:r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 similares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1619264" y="2742953"/>
            <a:ext cx="15096920" cy="4568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Cumplimiento de la normativa obligatoria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588639" y="4478885"/>
            <a:ext cx="15127550" cy="445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Formación de carácter general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1593310" y="3940837"/>
            <a:ext cx="15127550" cy="4568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Análisis, ensayos o caracterizaciones rutinarias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1588637" y="5022302"/>
            <a:ext cx="15127550" cy="4945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Adquisición y desarrollo de software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1588636" y="5648498"/>
            <a:ext cx="15127550" cy="508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Planes de negocio y valoraciones económicas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636191" y="7509321"/>
            <a:ext cx="15098127" cy="646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Asesoramiento y asistencia en temas legales, patentes, impuestos o formación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606768" y="6945551"/>
            <a:ext cx="15127550" cy="4565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Estudios de mercado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1588634" y="6311438"/>
            <a:ext cx="15127550" cy="4565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</a:rPr>
              <a:t>Desarrollo de páginas Web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Multiplicar 2"/>
          <p:cNvSpPr/>
          <p:nvPr/>
        </p:nvSpPr>
        <p:spPr>
          <a:xfrm>
            <a:off x="-1036320" y="2179319"/>
            <a:ext cx="20711160" cy="6385562"/>
          </a:xfrm>
          <a:prstGeom prst="mathMultiply">
            <a:avLst/>
          </a:prstGeom>
          <a:noFill/>
          <a:ln w="28575"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E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5159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890182" y="981315"/>
            <a:ext cx="10891443" cy="1128312"/>
          </a:xfrm>
        </p:spPr>
        <p:txBody>
          <a:bodyPr anchor="ctr" anchorCtr="0">
            <a:normAutofit/>
          </a:bodyPr>
          <a:lstStyle/>
          <a:p>
            <a:r>
              <a:rPr lang="es-ES" sz="4800" b="1" dirty="0">
                <a:solidFill>
                  <a:srgbClr val="E405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933483" y="2576523"/>
            <a:ext cx="8041842" cy="21195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J. Andrés Otano</a:t>
            </a:r>
          </a:p>
          <a:p>
            <a:pPr defTabSz="1371600"/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Jefe de Sección del Polo de Innovación Digital</a:t>
            </a:r>
          </a:p>
          <a:p>
            <a:pPr defTabSz="1371600"/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Servicio de I+D+i</a:t>
            </a:r>
            <a:b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Teléfono: 848 42 10 10 </a:t>
            </a:r>
            <a:b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Correo electrónico: </a:t>
            </a: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jotanour@navarra.es</a:t>
            </a:r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933894" y="6184065"/>
            <a:ext cx="10884549" cy="1519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270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s-E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243372" y="6139463"/>
            <a:ext cx="3124094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_tradnl" sz="2700" b="1" dirty="0">
                <a:solidFill>
                  <a:prstClr val="black"/>
                </a:solidFill>
                <a:latin typeface="Calibri" panose="020F0502020204030204"/>
                <a:hlinkClick r:id="rId4"/>
              </a:rPr>
              <a:t>Ficha de ayudas</a:t>
            </a:r>
            <a:endParaRPr lang="es-E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77009" y="6389411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/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Bonos SINAI transferencia de conocimiento 2024: </a:t>
            </a:r>
          </a:p>
          <a:p>
            <a:pPr marL="514350" indent="-514350" defTabSz="1371600">
              <a:buFont typeface="Symbol" panose="05050102010706020507" pitchFamily="18" charset="2"/>
              <a:buChar char=""/>
            </a:pPr>
            <a:endParaRPr lang="es-E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514350" indent="-514350" defTabSz="1371600">
              <a:buFont typeface="Symbol" panose="05050102010706020507" pitchFamily="18" charset="2"/>
              <a:buChar char=""/>
            </a:pPr>
            <a:r>
              <a:rPr lang="es-E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https://www.navarra.es/es/tramites/on/-/line/bonos-sinai-para-transferencia-de-conocimiento</a:t>
            </a:r>
            <a:endParaRPr lang="es-E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1371600">
              <a:buFont typeface="Symbol" panose="05050102010706020507" pitchFamily="18" charset="2"/>
              <a:buChar char=""/>
            </a:pPr>
            <a:endParaRPr lang="es-E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585530" y="2562984"/>
            <a:ext cx="7988096" cy="2133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Guillermo Bea</a:t>
            </a:r>
          </a:p>
          <a:p>
            <a:pPr defTabSz="1371600"/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Director del Servicio de I+D+i</a:t>
            </a:r>
            <a:b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Teléfono: 848 42 45 18 </a:t>
            </a:r>
            <a:b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Correo electrónico: </a:t>
            </a: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  <a:hlinkClick r:id="rId5"/>
              </a:rPr>
              <a:t>gbeacidr@navarra.es</a:t>
            </a:r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defTabSz="137160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485138" y="5104833"/>
            <a:ext cx="5273336" cy="625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Consultas: </a:t>
            </a:r>
            <a:r>
              <a:rPr lang="es-ES" sz="2700" u="sng" dirty="0">
                <a:solidFill>
                  <a:srgbClr val="0070C0"/>
                </a:solidFill>
                <a:latin typeface="Arial" charset="0"/>
                <a:cs typeface="Arial" charset="0"/>
              </a:rPr>
              <a:t>sinai@navarra.es</a:t>
            </a:r>
          </a:p>
          <a:p>
            <a:pPr defTabSz="137160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8475" y="368966"/>
            <a:ext cx="1884570" cy="17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4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001729" y="5907647"/>
            <a:ext cx="3416625" cy="2163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J. Andrés Otano</a:t>
            </a:r>
          </a:p>
          <a:p>
            <a:pPr defTabSz="1371600"/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Jefe de Sección del Polo de Innovación Digital</a:t>
            </a:r>
          </a:p>
          <a:p>
            <a:pPr defTabSz="1371600"/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848 42 10 10 </a:t>
            </a:r>
            <a:b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jotanour@navarra.es</a:t>
            </a:r>
            <a:endParaRPr lang="es-ES" sz="2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751411" y="5907647"/>
            <a:ext cx="3042899" cy="2133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Guillermo Bea</a:t>
            </a:r>
          </a:p>
          <a:p>
            <a:pPr defTabSz="1371600"/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Director del Servicio de I+D+i</a:t>
            </a:r>
            <a:b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848 42 45 18 </a:t>
            </a:r>
            <a:b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  <a:hlinkClick r:id="rId4"/>
              </a:rPr>
              <a:t>gbeacidr@navarra.es</a:t>
            </a:r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933484" y="8206379"/>
            <a:ext cx="5273336" cy="625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r>
              <a:rPr lang="es-ES" sz="2700" dirty="0">
                <a:solidFill>
                  <a:prstClr val="black"/>
                </a:solidFill>
                <a:latin typeface="Arial" charset="0"/>
                <a:cs typeface="Arial" charset="0"/>
              </a:rPr>
              <a:t>Consultas: </a:t>
            </a:r>
            <a:r>
              <a:rPr lang="es-ES" sz="2700" u="sng" dirty="0">
                <a:solidFill>
                  <a:srgbClr val="0070C0"/>
                </a:solidFill>
                <a:latin typeface="Arial" charset="0"/>
                <a:cs typeface="Arial" charset="0"/>
              </a:rPr>
              <a:t>sinai@navarra.es</a:t>
            </a:r>
          </a:p>
          <a:p>
            <a:pPr defTabSz="1371600"/>
            <a:endParaRPr lang="es-E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1414835" y="849971"/>
          <a:ext cx="15252383" cy="4892040"/>
        </p:xfrm>
        <a:graphic>
          <a:graphicData uri="http://schemas.openxmlformats.org/drawingml/2006/table">
            <a:tbl>
              <a:tblPr firstRow="1" firstCol="1" bandRow="1"/>
              <a:tblGrid>
                <a:gridCol w="5264570">
                  <a:extLst>
                    <a:ext uri="{9D8B030D-6E8A-4147-A177-3AD203B41FA5}">
                      <a16:colId xmlns:a16="http://schemas.microsoft.com/office/drawing/2014/main" val="908105647"/>
                    </a:ext>
                  </a:extLst>
                </a:gridCol>
                <a:gridCol w="1967066">
                  <a:extLst>
                    <a:ext uri="{9D8B030D-6E8A-4147-A177-3AD203B41FA5}">
                      <a16:colId xmlns:a16="http://schemas.microsoft.com/office/drawing/2014/main" val="2454377425"/>
                    </a:ext>
                  </a:extLst>
                </a:gridCol>
                <a:gridCol w="1544871">
                  <a:extLst>
                    <a:ext uri="{9D8B030D-6E8A-4147-A177-3AD203B41FA5}">
                      <a16:colId xmlns:a16="http://schemas.microsoft.com/office/drawing/2014/main" val="946927334"/>
                    </a:ext>
                  </a:extLst>
                </a:gridCol>
                <a:gridCol w="1615395">
                  <a:extLst>
                    <a:ext uri="{9D8B030D-6E8A-4147-A177-3AD203B41FA5}">
                      <a16:colId xmlns:a16="http://schemas.microsoft.com/office/drawing/2014/main" val="3031363587"/>
                    </a:ext>
                  </a:extLst>
                </a:gridCol>
                <a:gridCol w="4860482">
                  <a:extLst>
                    <a:ext uri="{9D8B030D-6E8A-4147-A177-3AD203B41FA5}">
                      <a16:colId xmlns:a16="http://schemas.microsoft.com/office/drawing/2014/main" val="345132373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Denominación 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4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Publicación BON BBRR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4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Plazo solicitudes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4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Ficha de ayudas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4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quién va dirigida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4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44445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Ayudas al fomento de la cultura científica, la difusión de la I+D+i realizada en Navarra y al fomento de las vocaciones STEM. </a:t>
                      </a: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COSMOS 2025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BON 257 19/12/2024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1/1/2025-28/2/2025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COSMOS 2025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SINAI</a:t>
                      </a:r>
                      <a:r>
                        <a:rPr lang="es-ES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Entidades Singulares y empresas sin ánimo de lucro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909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Bonos SINAI 2025</a:t>
                      </a: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transferencia del conocimiento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BON 258 20/12/2024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1/1/2025-28/2/2025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BONOS SINAI 2025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Pymes y UIE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8535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Ayudas para la contratación de </a:t>
                      </a: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investigador y tecnológico 2025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BON 262 27/12/2024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1/1/2025-31/1/2025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Tecnólogos 2025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Empresas y Agentes SINAI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33268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Ayudas para la contratación de doctorandos y doctorandas por empresas y organismos de investigación y difusión de conocimientos.</a:t>
                      </a: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Doctorados industriales 2025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Firmada y pendiente de publicación en BON (enero)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 30/4/2025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Doctorados Industriales 2025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Empresas y Agentes  SINAI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1300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Prórrogas doctorados industriales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Firmada y pendiente de publicación en BON (enero)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Abierta desde publicación en BON hasta 2027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Prórrogas doctorados industriales</a:t>
                      </a:r>
                      <a:endParaRPr lang="es-ES" sz="180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Beneficiarias Doctorados Industriales 2022, 2023 y 2024</a:t>
                      </a:r>
                      <a:endParaRPr lang="es-ES" sz="1800" dirty="0">
                        <a:effectLst/>
                        <a:latin typeface="Apto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03718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904641" y="915159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/>
            <a:endParaRPr lang="es-E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8537688" y="5937557"/>
            <a:ext cx="4096134" cy="2133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endParaRPr lang="es-ES" sz="21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Josean Larumbe Abuín</a:t>
            </a:r>
          </a:p>
          <a:p>
            <a:pPr defTabSz="1371600"/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Jefe de Sección Transferencia del Conocimiento</a:t>
            </a:r>
            <a:b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848 42 72 70 </a:t>
            </a:r>
            <a:b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  <a:hlinkClick r:id="rId13"/>
              </a:rPr>
              <a:t>jlarumab@navarra.es</a:t>
            </a:r>
            <a:endParaRPr lang="es-ES" sz="21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endParaRPr lang="es-ES" sz="21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endParaRPr lang="es-ES" sz="2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2866410" y="5907647"/>
            <a:ext cx="3649808" cy="2133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Borja García Izu</a:t>
            </a:r>
          </a:p>
          <a:p>
            <a:pPr defTabSz="1371600"/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Jefe de Sección de Seguimiento y Evaluación</a:t>
            </a:r>
            <a:b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  <a:t>Teléfono: 848 42 71 38 </a:t>
            </a:r>
            <a:b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100" dirty="0">
                <a:solidFill>
                  <a:prstClr val="black"/>
                </a:solidFill>
                <a:latin typeface="Arial" charset="0"/>
                <a:cs typeface="Arial" charset="0"/>
                <a:hlinkClick r:id="rId14"/>
              </a:rPr>
              <a:t>bgarciai@navarra.es</a:t>
            </a:r>
            <a:endParaRPr lang="es-ES" sz="21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371600"/>
            <a:endParaRPr lang="es-ES" sz="2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85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40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gno De Interrogación Pregunta - Imagen gratis e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694" y="1320444"/>
            <a:ext cx="5230907" cy="73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ector fuera de página 1"/>
          <p:cNvSpPr/>
          <p:nvPr/>
        </p:nvSpPr>
        <p:spPr>
          <a:xfrm rot="16200000">
            <a:off x="250432" y="-250434"/>
            <a:ext cx="10287002" cy="10787864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s-E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33119" r="6875" b="37748"/>
          <a:stretch/>
        </p:blipFill>
        <p:spPr>
          <a:xfrm>
            <a:off x="1851408" y="4203813"/>
            <a:ext cx="8100000" cy="17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120159"/>
            <a:ext cx="18288000" cy="2166841"/>
            <a:chOff x="0" y="0"/>
            <a:chExt cx="4816593" cy="570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0691"/>
            </a:xfrm>
            <a:custGeom>
              <a:avLst/>
              <a:gdLst/>
              <a:ahLst/>
              <a:cxnLst/>
              <a:rect l="l" t="t" r="r" b="b"/>
              <a:pathLst>
                <a:path w="4816592" h="570691">
                  <a:moveTo>
                    <a:pt x="0" y="0"/>
                  </a:moveTo>
                  <a:lnTo>
                    <a:pt x="4816592" y="0"/>
                  </a:lnTo>
                  <a:lnTo>
                    <a:pt x="4816592" y="570691"/>
                  </a:lnTo>
                  <a:lnTo>
                    <a:pt x="0" y="570691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27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7572" y="7296233"/>
            <a:ext cx="3155133" cy="147338"/>
            <a:chOff x="0" y="0"/>
            <a:chExt cx="830981" cy="38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981" cy="38805"/>
            </a:xfrm>
            <a:custGeom>
              <a:avLst/>
              <a:gdLst/>
              <a:ahLst/>
              <a:cxnLst/>
              <a:rect l="l" t="t" r="r" b="b"/>
              <a:pathLst>
                <a:path w="830981" h="38805">
                  <a:moveTo>
                    <a:pt x="0" y="0"/>
                  </a:moveTo>
                  <a:lnTo>
                    <a:pt x="830981" y="0"/>
                  </a:lnTo>
                  <a:lnTo>
                    <a:pt x="830981" y="38805"/>
                  </a:lnTo>
                  <a:lnTo>
                    <a:pt x="0" y="38805"/>
                  </a:lnTo>
                  <a:close/>
                </a:path>
              </a:pathLst>
            </a:custGeom>
            <a:solidFill>
              <a:srgbClr val="1DE2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30981" cy="95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826241" y="-621817"/>
            <a:ext cx="11530680" cy="11530634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8200" r="-1820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409746" y="542560"/>
            <a:ext cx="4312821" cy="2107375"/>
          </a:xfrm>
          <a:custGeom>
            <a:avLst/>
            <a:gdLst/>
            <a:ahLst/>
            <a:cxnLst/>
            <a:rect l="l" t="t" r="r" b="b"/>
            <a:pathLst>
              <a:path w="4312821" h="2107375">
                <a:moveTo>
                  <a:pt x="0" y="0"/>
                </a:moveTo>
                <a:lnTo>
                  <a:pt x="4312820" y="0"/>
                </a:lnTo>
                <a:lnTo>
                  <a:pt x="4312820" y="2107376"/>
                </a:lnTo>
                <a:lnTo>
                  <a:pt x="0" y="2107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5087166" y="912156"/>
            <a:ext cx="4954682" cy="1154146"/>
          </a:xfrm>
          <a:custGeom>
            <a:avLst/>
            <a:gdLst/>
            <a:ahLst/>
            <a:cxnLst/>
            <a:rect l="l" t="t" r="r" b="b"/>
            <a:pathLst>
              <a:path w="4954682" h="1154146">
                <a:moveTo>
                  <a:pt x="0" y="0"/>
                </a:moveTo>
                <a:lnTo>
                  <a:pt x="4954682" y="0"/>
                </a:lnTo>
                <a:lnTo>
                  <a:pt x="4954682" y="1154146"/>
                </a:lnTo>
                <a:lnTo>
                  <a:pt x="0" y="1154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69" r="-756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877572" y="3178606"/>
            <a:ext cx="9948669" cy="47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5"/>
              </a:lnSpc>
            </a:pPr>
            <a:r>
              <a:rPr lang="en-US" sz="3399">
                <a:solidFill>
                  <a:srgbClr val="1DE2FF"/>
                </a:solidFill>
                <a:latin typeface="FS Meridian 1"/>
                <a:ea typeface="FS Meridian 1"/>
                <a:cs typeface="FS Meridian 1"/>
                <a:sym typeface="FS Meridian 1"/>
              </a:rPr>
              <a:t>Jornada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3369" y="4042030"/>
            <a:ext cx="9585087" cy="110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</a:pPr>
            <a:r>
              <a:rPr lang="en-US" sz="4199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Próximas convocatorias de ayudas sobre I+D+i para pymes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09746" y="8744491"/>
            <a:ext cx="11488500" cy="1168908"/>
            <a:chOff x="0" y="0"/>
            <a:chExt cx="9472000" cy="9637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471999" cy="963737"/>
            </a:xfrm>
            <a:custGeom>
              <a:avLst/>
              <a:gdLst/>
              <a:ahLst/>
              <a:cxnLst/>
              <a:rect l="l" t="t" r="r" b="b"/>
              <a:pathLst>
                <a:path w="9471999" h="963737">
                  <a:moveTo>
                    <a:pt x="0" y="0"/>
                  </a:moveTo>
                  <a:lnTo>
                    <a:pt x="9471999" y="0"/>
                  </a:lnTo>
                  <a:lnTo>
                    <a:pt x="9471999" y="963737"/>
                  </a:lnTo>
                  <a:lnTo>
                    <a:pt x="0" y="963737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04775"/>
              <a:ext cx="9472000" cy="1068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3405E"/>
                  </a:solidFill>
                  <a:latin typeface="FS Meridian 2"/>
                  <a:ea typeface="FS Meridian 2"/>
                  <a:cs typeface="FS Meridian 2"/>
                  <a:sym typeface="FS Meridian 2"/>
                </a:rPr>
                <a:t>Apertura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120159"/>
            <a:ext cx="18288000" cy="2166841"/>
            <a:chOff x="0" y="0"/>
            <a:chExt cx="4816593" cy="570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0691"/>
            </a:xfrm>
            <a:custGeom>
              <a:avLst/>
              <a:gdLst/>
              <a:ahLst/>
              <a:cxnLst/>
              <a:rect l="l" t="t" r="r" b="b"/>
              <a:pathLst>
                <a:path w="4816592" h="570691">
                  <a:moveTo>
                    <a:pt x="0" y="0"/>
                  </a:moveTo>
                  <a:lnTo>
                    <a:pt x="4816592" y="0"/>
                  </a:lnTo>
                  <a:lnTo>
                    <a:pt x="4816592" y="570691"/>
                  </a:lnTo>
                  <a:lnTo>
                    <a:pt x="0" y="570691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27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7572" y="7296233"/>
            <a:ext cx="3155133" cy="147338"/>
            <a:chOff x="0" y="0"/>
            <a:chExt cx="830981" cy="38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981" cy="38805"/>
            </a:xfrm>
            <a:custGeom>
              <a:avLst/>
              <a:gdLst/>
              <a:ahLst/>
              <a:cxnLst/>
              <a:rect l="l" t="t" r="r" b="b"/>
              <a:pathLst>
                <a:path w="830981" h="38805">
                  <a:moveTo>
                    <a:pt x="0" y="0"/>
                  </a:moveTo>
                  <a:lnTo>
                    <a:pt x="830981" y="0"/>
                  </a:lnTo>
                  <a:lnTo>
                    <a:pt x="830981" y="38805"/>
                  </a:lnTo>
                  <a:lnTo>
                    <a:pt x="0" y="38805"/>
                  </a:lnTo>
                  <a:close/>
                </a:path>
              </a:pathLst>
            </a:custGeom>
            <a:solidFill>
              <a:srgbClr val="1DE2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30981" cy="95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826241" y="-621817"/>
            <a:ext cx="11530680" cy="11530634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8200" r="-1820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409746" y="542560"/>
            <a:ext cx="4312821" cy="2107375"/>
          </a:xfrm>
          <a:custGeom>
            <a:avLst/>
            <a:gdLst/>
            <a:ahLst/>
            <a:cxnLst/>
            <a:rect l="l" t="t" r="r" b="b"/>
            <a:pathLst>
              <a:path w="4312821" h="2107375">
                <a:moveTo>
                  <a:pt x="0" y="0"/>
                </a:moveTo>
                <a:lnTo>
                  <a:pt x="4312820" y="0"/>
                </a:lnTo>
                <a:lnTo>
                  <a:pt x="4312820" y="2107376"/>
                </a:lnTo>
                <a:lnTo>
                  <a:pt x="0" y="2107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5087166" y="912156"/>
            <a:ext cx="4954682" cy="1154146"/>
          </a:xfrm>
          <a:custGeom>
            <a:avLst/>
            <a:gdLst/>
            <a:ahLst/>
            <a:cxnLst/>
            <a:rect l="l" t="t" r="r" b="b"/>
            <a:pathLst>
              <a:path w="4954682" h="1154146">
                <a:moveTo>
                  <a:pt x="0" y="0"/>
                </a:moveTo>
                <a:lnTo>
                  <a:pt x="4954682" y="0"/>
                </a:lnTo>
                <a:lnTo>
                  <a:pt x="4954682" y="1154146"/>
                </a:lnTo>
                <a:lnTo>
                  <a:pt x="0" y="1154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69" r="-756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877572" y="3178606"/>
            <a:ext cx="9948669" cy="47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5"/>
              </a:lnSpc>
            </a:pPr>
            <a:r>
              <a:rPr lang="en-US" sz="3399">
                <a:solidFill>
                  <a:srgbClr val="1DE2FF"/>
                </a:solidFill>
                <a:latin typeface="FS Meridian 1"/>
                <a:ea typeface="FS Meridian 1"/>
                <a:cs typeface="FS Meridian 1"/>
                <a:sym typeface="FS Meridian 1"/>
              </a:rPr>
              <a:t>Jornada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3369" y="4042030"/>
            <a:ext cx="9585087" cy="110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</a:pPr>
            <a:r>
              <a:rPr lang="en-US" sz="4199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Próximas convocatorias de ayudas sobre I+D+i para pymes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09746" y="8744491"/>
            <a:ext cx="11488500" cy="1168908"/>
            <a:chOff x="0" y="0"/>
            <a:chExt cx="9472000" cy="9637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471999" cy="963737"/>
            </a:xfrm>
            <a:custGeom>
              <a:avLst/>
              <a:gdLst/>
              <a:ahLst/>
              <a:cxnLst/>
              <a:rect l="l" t="t" r="r" b="b"/>
              <a:pathLst>
                <a:path w="9471999" h="963737">
                  <a:moveTo>
                    <a:pt x="0" y="0"/>
                  </a:moveTo>
                  <a:lnTo>
                    <a:pt x="9471999" y="0"/>
                  </a:lnTo>
                  <a:lnTo>
                    <a:pt x="9471999" y="963737"/>
                  </a:lnTo>
                  <a:lnTo>
                    <a:pt x="0" y="963737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04775"/>
              <a:ext cx="9472000" cy="1068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3405E"/>
                  </a:solidFill>
                  <a:latin typeface="FS Meridian 2"/>
                  <a:ea typeface="FS Meridian 2"/>
                  <a:cs typeface="FS Meridian 2"/>
                  <a:sym typeface="FS Meridian 2"/>
                </a:rPr>
                <a:t>Clausura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120159"/>
            <a:ext cx="18288000" cy="2166841"/>
            <a:chOff x="0" y="0"/>
            <a:chExt cx="4816593" cy="570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0691"/>
            </a:xfrm>
            <a:custGeom>
              <a:avLst/>
              <a:gdLst/>
              <a:ahLst/>
              <a:cxnLst/>
              <a:rect l="l" t="t" r="r" b="b"/>
              <a:pathLst>
                <a:path w="4816592" h="570691">
                  <a:moveTo>
                    <a:pt x="0" y="0"/>
                  </a:moveTo>
                  <a:lnTo>
                    <a:pt x="4816592" y="0"/>
                  </a:lnTo>
                  <a:lnTo>
                    <a:pt x="4816592" y="570691"/>
                  </a:lnTo>
                  <a:lnTo>
                    <a:pt x="0" y="570691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27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7572" y="7296233"/>
            <a:ext cx="3155133" cy="147338"/>
            <a:chOff x="0" y="0"/>
            <a:chExt cx="830981" cy="38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981" cy="38805"/>
            </a:xfrm>
            <a:custGeom>
              <a:avLst/>
              <a:gdLst/>
              <a:ahLst/>
              <a:cxnLst/>
              <a:rect l="l" t="t" r="r" b="b"/>
              <a:pathLst>
                <a:path w="830981" h="38805">
                  <a:moveTo>
                    <a:pt x="0" y="0"/>
                  </a:moveTo>
                  <a:lnTo>
                    <a:pt x="830981" y="0"/>
                  </a:lnTo>
                  <a:lnTo>
                    <a:pt x="830981" y="38805"/>
                  </a:lnTo>
                  <a:lnTo>
                    <a:pt x="0" y="38805"/>
                  </a:lnTo>
                  <a:close/>
                </a:path>
              </a:pathLst>
            </a:custGeom>
            <a:solidFill>
              <a:srgbClr val="1DE2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30981" cy="95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826241" y="-621817"/>
            <a:ext cx="11530680" cy="11530634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8200" r="-1820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409746" y="542560"/>
            <a:ext cx="4312821" cy="2107375"/>
          </a:xfrm>
          <a:custGeom>
            <a:avLst/>
            <a:gdLst/>
            <a:ahLst/>
            <a:cxnLst/>
            <a:rect l="l" t="t" r="r" b="b"/>
            <a:pathLst>
              <a:path w="4312821" h="2107375">
                <a:moveTo>
                  <a:pt x="0" y="0"/>
                </a:moveTo>
                <a:lnTo>
                  <a:pt x="4312820" y="0"/>
                </a:lnTo>
                <a:lnTo>
                  <a:pt x="4312820" y="2107376"/>
                </a:lnTo>
                <a:lnTo>
                  <a:pt x="0" y="2107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5087166" y="912156"/>
            <a:ext cx="4954682" cy="1154146"/>
          </a:xfrm>
          <a:custGeom>
            <a:avLst/>
            <a:gdLst/>
            <a:ahLst/>
            <a:cxnLst/>
            <a:rect l="l" t="t" r="r" b="b"/>
            <a:pathLst>
              <a:path w="4954682" h="1154146">
                <a:moveTo>
                  <a:pt x="0" y="0"/>
                </a:moveTo>
                <a:lnTo>
                  <a:pt x="4954682" y="0"/>
                </a:lnTo>
                <a:lnTo>
                  <a:pt x="4954682" y="1154146"/>
                </a:lnTo>
                <a:lnTo>
                  <a:pt x="0" y="1154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69" r="-756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877572" y="3178606"/>
            <a:ext cx="9948669" cy="47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5"/>
              </a:lnSpc>
            </a:pPr>
            <a:r>
              <a:rPr lang="en-US" sz="3399">
                <a:solidFill>
                  <a:srgbClr val="1DE2FF"/>
                </a:solidFill>
                <a:latin typeface="FS Meridian 1"/>
                <a:ea typeface="FS Meridian 1"/>
                <a:cs typeface="FS Meridian 1"/>
                <a:sym typeface="FS Meridian 1"/>
              </a:rPr>
              <a:t>Jornada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3369" y="4042030"/>
            <a:ext cx="9585087" cy="110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</a:pPr>
            <a:r>
              <a:rPr lang="en-US" sz="4199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Próximas convocatorias de ayudas sobre I+D+i para pymes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09746" y="8744491"/>
            <a:ext cx="11488500" cy="1168908"/>
            <a:chOff x="0" y="0"/>
            <a:chExt cx="9472000" cy="9637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471999" cy="963737"/>
            </a:xfrm>
            <a:custGeom>
              <a:avLst/>
              <a:gdLst/>
              <a:ahLst/>
              <a:cxnLst/>
              <a:rect l="l" t="t" r="r" b="b"/>
              <a:pathLst>
                <a:path w="9471999" h="963737">
                  <a:moveTo>
                    <a:pt x="0" y="0"/>
                  </a:moveTo>
                  <a:lnTo>
                    <a:pt x="9471999" y="0"/>
                  </a:lnTo>
                  <a:lnTo>
                    <a:pt x="9471999" y="963737"/>
                  </a:lnTo>
                  <a:lnTo>
                    <a:pt x="0" y="963737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04775"/>
              <a:ext cx="9472000" cy="1068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3405E"/>
                  </a:solidFill>
                  <a:latin typeface="FS Meridian 2"/>
                  <a:ea typeface="FS Meridian 2"/>
                  <a:cs typeface="FS Meridian 2"/>
                  <a:sym typeface="FS Meridian 2"/>
                </a:rPr>
                <a:t>¡Muchas gracias!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120159"/>
            <a:ext cx="18288000" cy="2166841"/>
            <a:chOff x="0" y="0"/>
            <a:chExt cx="4816593" cy="570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0691"/>
            </a:xfrm>
            <a:custGeom>
              <a:avLst/>
              <a:gdLst/>
              <a:ahLst/>
              <a:cxnLst/>
              <a:rect l="l" t="t" r="r" b="b"/>
              <a:pathLst>
                <a:path w="4816592" h="570691">
                  <a:moveTo>
                    <a:pt x="0" y="0"/>
                  </a:moveTo>
                  <a:lnTo>
                    <a:pt x="4816592" y="0"/>
                  </a:lnTo>
                  <a:lnTo>
                    <a:pt x="4816592" y="570691"/>
                  </a:lnTo>
                  <a:lnTo>
                    <a:pt x="0" y="570691"/>
                  </a:lnTo>
                  <a:close/>
                </a:path>
              </a:pathLst>
            </a:custGeom>
            <a:solidFill>
              <a:srgbClr val="F4EEE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27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7572" y="7296233"/>
            <a:ext cx="3155133" cy="147338"/>
            <a:chOff x="0" y="0"/>
            <a:chExt cx="830981" cy="38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0981" cy="38805"/>
            </a:xfrm>
            <a:custGeom>
              <a:avLst/>
              <a:gdLst/>
              <a:ahLst/>
              <a:cxnLst/>
              <a:rect l="l" t="t" r="r" b="b"/>
              <a:pathLst>
                <a:path w="830981" h="38805">
                  <a:moveTo>
                    <a:pt x="0" y="0"/>
                  </a:moveTo>
                  <a:lnTo>
                    <a:pt x="830981" y="0"/>
                  </a:lnTo>
                  <a:lnTo>
                    <a:pt x="830981" y="38805"/>
                  </a:lnTo>
                  <a:lnTo>
                    <a:pt x="0" y="38805"/>
                  </a:lnTo>
                  <a:close/>
                </a:path>
              </a:pathLst>
            </a:custGeom>
            <a:solidFill>
              <a:srgbClr val="1DE2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30981" cy="95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09746" y="542560"/>
            <a:ext cx="4312821" cy="2107375"/>
          </a:xfrm>
          <a:custGeom>
            <a:avLst/>
            <a:gdLst/>
            <a:ahLst/>
            <a:cxnLst/>
            <a:rect l="l" t="t" r="r" b="b"/>
            <a:pathLst>
              <a:path w="4312821" h="2107375">
                <a:moveTo>
                  <a:pt x="0" y="0"/>
                </a:moveTo>
                <a:lnTo>
                  <a:pt x="4312820" y="0"/>
                </a:lnTo>
                <a:lnTo>
                  <a:pt x="4312820" y="2107376"/>
                </a:lnTo>
                <a:lnTo>
                  <a:pt x="0" y="2107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5087166" y="912156"/>
            <a:ext cx="4954682" cy="1154146"/>
          </a:xfrm>
          <a:custGeom>
            <a:avLst/>
            <a:gdLst/>
            <a:ahLst/>
            <a:cxnLst/>
            <a:rect l="l" t="t" r="r" b="b"/>
            <a:pathLst>
              <a:path w="4954682" h="1154146">
                <a:moveTo>
                  <a:pt x="0" y="0"/>
                </a:moveTo>
                <a:lnTo>
                  <a:pt x="4954682" y="0"/>
                </a:lnTo>
                <a:lnTo>
                  <a:pt x="4954682" y="1154146"/>
                </a:lnTo>
                <a:lnTo>
                  <a:pt x="0" y="1154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69" r="-756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877572" y="3717871"/>
            <a:ext cx="9948669" cy="47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5"/>
              </a:lnSpc>
            </a:pPr>
            <a:r>
              <a:rPr lang="en-US" sz="3399" dirty="0" err="1">
                <a:solidFill>
                  <a:srgbClr val="1DE2FF"/>
                </a:solidFill>
                <a:latin typeface="FS Meridian 1"/>
                <a:ea typeface="FS Meridian 1"/>
                <a:cs typeface="FS Meridian 1"/>
                <a:sym typeface="FS Meridian 1"/>
              </a:rPr>
              <a:t>Presentación</a:t>
            </a:r>
            <a:endParaRPr lang="en-US" sz="3399" dirty="0">
              <a:solidFill>
                <a:srgbClr val="1DE2FF"/>
              </a:solidFill>
              <a:latin typeface="FS Meridian 1"/>
              <a:ea typeface="FS Meridian 1"/>
              <a:cs typeface="FS Meridian 1"/>
              <a:sym typeface="FS Meridian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3369" y="4581294"/>
            <a:ext cx="14790224" cy="110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</a:pPr>
            <a:r>
              <a:rPr lang="en-US" sz="4199" dirty="0" err="1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Convocatoria</a:t>
            </a:r>
            <a:r>
              <a:rPr lang="en-US" sz="4199" dirty="0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 de </a:t>
            </a:r>
            <a:r>
              <a:rPr lang="en-US" sz="4199" dirty="0" err="1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Ayudas</a:t>
            </a:r>
            <a:r>
              <a:rPr lang="en-US" sz="4199" dirty="0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 para la </a:t>
            </a:r>
            <a:r>
              <a:rPr lang="en-US" sz="4199" dirty="0" err="1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contratación</a:t>
            </a:r>
            <a:r>
              <a:rPr lang="en-US" sz="4199" dirty="0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 de personal </a:t>
            </a:r>
            <a:r>
              <a:rPr lang="en-US" sz="4199" dirty="0" err="1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investigador</a:t>
            </a:r>
            <a:r>
              <a:rPr lang="en-US" sz="4199" dirty="0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 y </a:t>
            </a:r>
            <a:r>
              <a:rPr lang="en-US" sz="4199" dirty="0" err="1">
                <a:solidFill>
                  <a:srgbClr val="F4EEE6"/>
                </a:solidFill>
                <a:latin typeface="FS Meridian 2"/>
                <a:ea typeface="FS Meridian 2"/>
                <a:cs typeface="FS Meridian 2"/>
                <a:sym typeface="FS Meridian 2"/>
              </a:rPr>
              <a:t>tecnológico</a:t>
            </a:r>
            <a:endParaRPr lang="en-US" sz="4199" dirty="0">
              <a:solidFill>
                <a:srgbClr val="F4EEE6"/>
              </a:solidFill>
              <a:latin typeface="FS Meridian 2"/>
              <a:ea typeface="FS Meridian 2"/>
              <a:cs typeface="FS Meridian 2"/>
              <a:sym typeface="FS Meridian 2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31213" y="8696057"/>
            <a:ext cx="13905651" cy="1083420"/>
            <a:chOff x="0" y="0"/>
            <a:chExt cx="11464884" cy="8932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464884" cy="893255"/>
            </a:xfrm>
            <a:custGeom>
              <a:avLst/>
              <a:gdLst/>
              <a:ahLst/>
              <a:cxnLst/>
              <a:rect l="l" t="t" r="r" b="b"/>
              <a:pathLst>
                <a:path w="11464884" h="893255">
                  <a:moveTo>
                    <a:pt x="0" y="0"/>
                  </a:moveTo>
                  <a:lnTo>
                    <a:pt x="11464884" y="0"/>
                  </a:lnTo>
                  <a:lnTo>
                    <a:pt x="11464884" y="893255"/>
                  </a:lnTo>
                  <a:lnTo>
                    <a:pt x="0" y="8932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11464884" cy="883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990"/>
                </a:lnSpc>
              </a:pPr>
              <a:r>
                <a:rPr lang="en-US" sz="3500">
                  <a:solidFill>
                    <a:srgbClr val="03405E"/>
                  </a:solidFill>
                  <a:latin typeface="FS Meridian 2"/>
                  <a:ea typeface="FS Meridian 2"/>
                  <a:cs typeface="FS Meridian 2"/>
                  <a:sym typeface="FS Meridian 2"/>
                </a:rPr>
                <a:t>Josean Larumbe</a:t>
              </a:r>
            </a:p>
            <a:p>
              <a:pPr algn="l">
                <a:lnSpc>
                  <a:spcPts val="2849"/>
                </a:lnSpc>
              </a:pPr>
              <a:r>
                <a:rPr lang="en-US" sz="2499">
                  <a:solidFill>
                    <a:srgbClr val="03405E"/>
                  </a:solidFill>
                  <a:latin typeface="FS Meridian 1"/>
                  <a:ea typeface="FS Meridian 1"/>
                  <a:cs typeface="FS Meridian 1"/>
                  <a:sym typeface="FS Meridian 1"/>
                </a:rPr>
                <a:t>Jefe de Sección de Transferencia de Conocimiento de Gobierno de Navarra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3336" y="23408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redondeado 9"/>
          <p:cNvSpPr/>
          <p:nvPr/>
        </p:nvSpPr>
        <p:spPr>
          <a:xfrm>
            <a:off x="12207065" y="4442331"/>
            <a:ext cx="4320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Empresas y agentes SINAI </a:t>
            </a:r>
          </a:p>
          <a:p>
            <a:pPr algn="ctr"/>
            <a:r>
              <a:rPr lang="es-ES_tradnl" sz="2700" dirty="0">
                <a:solidFill>
                  <a:schemeClr val="tx1"/>
                </a:solidFill>
              </a:rPr>
              <a:t>con centro de trabajo en Navarra</a:t>
            </a:r>
            <a:endParaRPr lang="es-ES" sz="2700" dirty="0">
              <a:solidFill>
                <a:schemeClr val="tx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ángulo redondeado 15"/>
          <p:cNvSpPr/>
          <p:nvPr/>
        </p:nvSpPr>
        <p:spPr>
          <a:xfrm>
            <a:off x="2011232" y="5493496"/>
            <a:ext cx="3240000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Entidades y personas participantes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7649148" y="4532394"/>
            <a:ext cx="3240000" cy="10308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Entidad solicitante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11000285" y="4918079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3" name="Rectángulo redondeado 22"/>
          <p:cNvSpPr/>
          <p:nvPr/>
        </p:nvSpPr>
        <p:spPr>
          <a:xfrm>
            <a:off x="2011234" y="2556456"/>
            <a:ext cx="14515832" cy="1146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Contratación de personal para que perfeccione su formación mediante la participación en actividades de I+D+i y apoyo a estas actividades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5" name="Flecha derecha 24"/>
          <p:cNvSpPr/>
          <p:nvPr/>
        </p:nvSpPr>
        <p:spPr>
          <a:xfrm rot="20086104">
            <a:off x="5382284" y="5327052"/>
            <a:ext cx="2106000" cy="30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7" name="Rectángulo redondeado 26"/>
          <p:cNvSpPr/>
          <p:nvPr/>
        </p:nvSpPr>
        <p:spPr>
          <a:xfrm>
            <a:off x="7577630" y="7081497"/>
            <a:ext cx="3240000" cy="10308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Personal tecnológico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12127725" y="7042764"/>
            <a:ext cx="4320000" cy="11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Persona con titulación universitaria o FP de grado superior</a:t>
            </a: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30" name="Flecha derecha 29"/>
          <p:cNvSpPr/>
          <p:nvPr/>
        </p:nvSpPr>
        <p:spPr>
          <a:xfrm>
            <a:off x="10928763" y="7458849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2" name="Rectángulo redondeado 21"/>
          <p:cNvSpPr/>
          <p:nvPr/>
        </p:nvSpPr>
        <p:spPr>
          <a:xfrm>
            <a:off x="2652090" y="1042893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s-ES_tradnl" sz="6600" b="1" dirty="0">
                <a:solidFill>
                  <a:srgbClr val="D42F22"/>
                </a:solidFill>
              </a:rPr>
              <a:t>¿En qué consiste la ayuda?</a:t>
            </a:r>
            <a:endParaRPr lang="es-ES" sz="6600" b="1" dirty="0">
              <a:solidFill>
                <a:srgbClr val="D42F22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8507693" y="6095168"/>
            <a:ext cx="1507253" cy="454377"/>
          </a:xfrm>
          <a:prstGeom prst="roundRect">
            <a:avLst/>
          </a:prstGeom>
          <a:noFill/>
          <a:ln w="44450"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rgbClr val="E40520"/>
                </a:solidFill>
              </a:rPr>
              <a:t>SNE-NL</a:t>
            </a:r>
            <a:endParaRPr lang="es-ES" sz="2700" b="1" dirty="0">
              <a:solidFill>
                <a:srgbClr val="E40520"/>
              </a:solidFill>
            </a:endParaRPr>
          </a:p>
        </p:txBody>
      </p:sp>
      <p:sp>
        <p:nvSpPr>
          <p:cNvPr id="26" name="Flecha derecha 25"/>
          <p:cNvSpPr/>
          <p:nvPr/>
        </p:nvSpPr>
        <p:spPr>
          <a:xfrm rot="1498592">
            <a:off x="5361431" y="6939716"/>
            <a:ext cx="2106000" cy="30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" name="Flecha arriba y abajo 1"/>
          <p:cNvSpPr/>
          <p:nvPr/>
        </p:nvSpPr>
        <p:spPr>
          <a:xfrm>
            <a:off x="9077610" y="5583899"/>
            <a:ext cx="270000" cy="486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4" name="Flecha arriba y abajo 33"/>
          <p:cNvSpPr/>
          <p:nvPr/>
        </p:nvSpPr>
        <p:spPr>
          <a:xfrm>
            <a:off x="9077610" y="6580491"/>
            <a:ext cx="270000" cy="486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</p:spTree>
    <p:extLst>
      <p:ext uri="{BB962C8B-B14F-4D97-AF65-F5344CB8AC3E}">
        <p14:creationId xmlns:p14="http://schemas.microsoft.com/office/powerpoint/2010/main" val="408952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2586" y="21479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ángulo redondeado 14"/>
          <p:cNvSpPr/>
          <p:nvPr/>
        </p:nvSpPr>
        <p:spPr>
          <a:xfrm>
            <a:off x="6775067" y="7579355"/>
            <a:ext cx="4199637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750.000 €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2268019" y="5172344"/>
            <a:ext cx="3127862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Módulos de ayuda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2252032" y="7614668"/>
            <a:ext cx="3124094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Presupuesto total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12369402" y="7614668"/>
            <a:ext cx="3759195" cy="1563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≈45-47 contrataciones</a:t>
            </a: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2268019" y="2604981"/>
            <a:ext cx="3124094" cy="15638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Gastos subvencionables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6759275" y="2604981"/>
            <a:ext cx="4215429" cy="156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Contratación (salario + Seguridad Social)</a:t>
            </a:r>
            <a:endParaRPr lang="es-ES_tradnl" sz="2100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535233" y="8226294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0" name="Flecha derecha 19"/>
          <p:cNvSpPr/>
          <p:nvPr/>
        </p:nvSpPr>
        <p:spPr>
          <a:xfrm>
            <a:off x="11132052" y="8232663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1" name="Flecha derecha 20"/>
          <p:cNvSpPr/>
          <p:nvPr/>
        </p:nvSpPr>
        <p:spPr>
          <a:xfrm>
            <a:off x="5535693" y="3268310"/>
            <a:ext cx="1080000" cy="23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2" name="Flecha derecha 21"/>
          <p:cNvSpPr/>
          <p:nvPr/>
        </p:nvSpPr>
        <p:spPr>
          <a:xfrm>
            <a:off x="5512292" y="5811710"/>
            <a:ext cx="108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3" name="Rectángulo redondeado 22"/>
          <p:cNvSpPr/>
          <p:nvPr/>
        </p:nvSpPr>
        <p:spPr>
          <a:xfrm>
            <a:off x="2656835" y="1042202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s-ES_tradnl" sz="6600" b="1" dirty="0">
                <a:solidFill>
                  <a:srgbClr val="D42F22"/>
                </a:solidFill>
              </a:rPr>
              <a:t>Gastos subvencionables y ayudas</a:t>
            </a:r>
            <a:endParaRPr lang="es-ES" sz="6600" b="1" dirty="0">
              <a:solidFill>
                <a:srgbClr val="D42F22"/>
              </a:solidFill>
            </a:endParaRPr>
          </a:p>
        </p:txBody>
      </p:sp>
      <p:graphicFrame>
        <p:nvGraphicFramePr>
          <p:cNvPr id="25" name="Tabla 24"/>
          <p:cNvGraphicFramePr>
            <a:graphicFrameLocks noGrp="1"/>
          </p:cNvGraphicFramePr>
          <p:nvPr/>
        </p:nvGraphicFramePr>
        <p:xfrm>
          <a:off x="6708704" y="4687531"/>
          <a:ext cx="4266000" cy="237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000">
                  <a:extLst>
                    <a:ext uri="{9D8B030D-6E8A-4147-A177-3AD203B41FA5}">
                      <a16:colId xmlns:a16="http://schemas.microsoft.com/office/drawing/2014/main" val="3338330317"/>
                    </a:ext>
                  </a:extLst>
                </a:gridCol>
                <a:gridCol w="2133000">
                  <a:extLst>
                    <a:ext uri="{9D8B030D-6E8A-4147-A177-3AD203B41FA5}">
                      <a16:colId xmlns:a16="http://schemas.microsoft.com/office/drawing/2014/main" val="1787775786"/>
                    </a:ext>
                  </a:extLst>
                </a:gridCol>
              </a:tblGrid>
              <a:tr h="820796">
                <a:tc>
                  <a:txBody>
                    <a:bodyPr/>
                    <a:lstStyle/>
                    <a:p>
                      <a:pPr algn="ctr"/>
                      <a:r>
                        <a:rPr lang="es-ES_tradnl" sz="2100" dirty="0"/>
                        <a:t>Módulo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dirty="0"/>
                        <a:t>€</a:t>
                      </a:r>
                      <a:r>
                        <a:rPr lang="es-ES_tradnl" sz="2100" baseline="0" dirty="0"/>
                        <a:t> por año de contratación</a:t>
                      </a:r>
                      <a:endParaRPr lang="es-ES" sz="2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918886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s-ES_tradnl" sz="2100" dirty="0"/>
                        <a:t>Módulo</a:t>
                      </a:r>
                      <a:r>
                        <a:rPr lang="es-ES_tradnl" sz="2100" baseline="0" dirty="0"/>
                        <a:t> A</a:t>
                      </a:r>
                    </a:p>
                    <a:p>
                      <a:pPr algn="ctr"/>
                      <a:r>
                        <a:rPr lang="es-ES_tradnl" sz="2100" baseline="0" dirty="0"/>
                        <a:t>(grupos 1 y 2)</a:t>
                      </a:r>
                      <a:endParaRPr lang="es-ES" sz="2100" dirty="0"/>
                    </a:p>
                  </a:txBody>
                  <a:tcPr marL="0" marR="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dirty="0"/>
                        <a:t>16.000</a:t>
                      </a:r>
                      <a:endParaRPr lang="es-ES" sz="2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586446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s-ES_tradnl" sz="2100" dirty="0"/>
                        <a:t>Módulo</a:t>
                      </a:r>
                      <a:r>
                        <a:rPr lang="es-ES_tradnl" sz="2100" baseline="0" dirty="0"/>
                        <a:t> B</a:t>
                      </a:r>
                    </a:p>
                    <a:p>
                      <a:pPr algn="ctr"/>
                      <a:r>
                        <a:rPr lang="es-ES_tradnl" sz="2100" baseline="0" dirty="0"/>
                        <a:t>(grupos 3, 4 y 5)</a:t>
                      </a:r>
                      <a:endParaRPr lang="es-ES" sz="2100" dirty="0"/>
                    </a:p>
                  </a:txBody>
                  <a:tcPr marL="0" marR="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dirty="0"/>
                        <a:t>13.000</a:t>
                      </a:r>
                      <a:endParaRPr lang="es-ES" sz="2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281368"/>
                  </a:ext>
                </a:extLst>
              </a:tr>
            </a:tbl>
          </a:graphicData>
        </a:graphic>
      </p:graphicFrame>
      <p:sp>
        <p:nvSpPr>
          <p:cNvPr id="28" name="Rectángulo redondeado 27"/>
          <p:cNvSpPr/>
          <p:nvPr/>
        </p:nvSpPr>
        <p:spPr>
          <a:xfrm>
            <a:off x="12369402" y="5185624"/>
            <a:ext cx="3759195" cy="1547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550" b="1" dirty="0">
                <a:solidFill>
                  <a:schemeClr val="tx1"/>
                </a:solidFill>
              </a:rPr>
              <a:t>Ayudas suplementarias</a:t>
            </a:r>
          </a:p>
          <a:p>
            <a:pPr lvl="1"/>
            <a:r>
              <a:rPr lang="es-ES_tradnl" sz="2550" dirty="0">
                <a:solidFill>
                  <a:schemeClr val="tx1"/>
                </a:solidFill>
              </a:rPr>
              <a:t>· 1.000 € igualdad</a:t>
            </a:r>
          </a:p>
          <a:p>
            <a:pPr lvl="1"/>
            <a:r>
              <a:rPr lang="es-ES_tradnl" sz="2550" dirty="0">
                <a:solidFill>
                  <a:schemeClr val="tx1"/>
                </a:solidFill>
              </a:rPr>
              <a:t>· 1.000 € % </a:t>
            </a:r>
            <a:r>
              <a:rPr lang="es-ES_tradnl" sz="2550" dirty="0" err="1">
                <a:solidFill>
                  <a:schemeClr val="tx1"/>
                </a:solidFill>
              </a:rPr>
              <a:t>discap</a:t>
            </a:r>
            <a:r>
              <a:rPr lang="es-ES_tradnl" sz="2550" dirty="0">
                <a:solidFill>
                  <a:schemeClr val="tx1"/>
                </a:solidFill>
              </a:rPr>
              <a:t>.</a:t>
            </a:r>
            <a:endParaRPr lang="es-ES" sz="2550" dirty="0">
              <a:solidFill>
                <a:schemeClr val="tx1"/>
              </a:solidFill>
            </a:endParaRPr>
          </a:p>
        </p:txBody>
      </p:sp>
      <p:sp>
        <p:nvSpPr>
          <p:cNvPr id="31" name="Cruz 30"/>
          <p:cNvSpPr/>
          <p:nvPr/>
        </p:nvSpPr>
        <p:spPr>
          <a:xfrm>
            <a:off x="11267052" y="5541710"/>
            <a:ext cx="810000" cy="810000"/>
          </a:xfrm>
          <a:prstGeom prst="plus">
            <a:avLst>
              <a:gd name="adj" fmla="val 43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</p:spTree>
    <p:extLst>
      <p:ext uri="{BB962C8B-B14F-4D97-AF65-F5344CB8AC3E}">
        <p14:creationId xmlns:p14="http://schemas.microsoft.com/office/powerpoint/2010/main" val="80447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3336" y="23023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12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ángulo redondeado 14"/>
          <p:cNvSpPr/>
          <p:nvPr/>
        </p:nvSpPr>
        <p:spPr>
          <a:xfrm>
            <a:off x="10272298" y="2631382"/>
            <a:ext cx="7114850" cy="1017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Se puede contratar a partir del 1 de febrero y en general hasta el 30 de junio (condiciones)</a:t>
            </a: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717594" y="2624774"/>
            <a:ext cx="6446537" cy="1024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¿A partir de qué momento se puede contratar al personal tecnológico?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8285190" y="2992209"/>
            <a:ext cx="189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3" name="Flecha derecha 32"/>
          <p:cNvSpPr/>
          <p:nvPr/>
        </p:nvSpPr>
        <p:spPr>
          <a:xfrm>
            <a:off x="8285190" y="4206210"/>
            <a:ext cx="189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4" name="Rectángulo redondeado 33"/>
          <p:cNvSpPr/>
          <p:nvPr/>
        </p:nvSpPr>
        <p:spPr>
          <a:xfrm>
            <a:off x="1703801" y="3863384"/>
            <a:ext cx="6446535" cy="1084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¿Se puede contratar a personal de fuera de Navarra?</a:t>
            </a:r>
          </a:p>
        </p:txBody>
      </p:sp>
      <p:sp>
        <p:nvSpPr>
          <p:cNvPr id="36" name="Flecha derecha 35"/>
          <p:cNvSpPr/>
          <p:nvPr/>
        </p:nvSpPr>
        <p:spPr>
          <a:xfrm>
            <a:off x="8261232" y="5467463"/>
            <a:ext cx="189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7" name="Rectángulo redondeado 36"/>
          <p:cNvSpPr/>
          <p:nvPr/>
        </p:nvSpPr>
        <p:spPr>
          <a:xfrm>
            <a:off x="1703801" y="5179754"/>
            <a:ext cx="6446535" cy="1084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¿Se puede solicitar la ayuda anticipada?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1731244" y="6496124"/>
            <a:ext cx="6419093" cy="1084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b="1" dirty="0">
                <a:solidFill>
                  <a:schemeClr val="tx1"/>
                </a:solidFill>
              </a:rPr>
              <a:t>¿Se puede solicitar más de una ayuda?</a:t>
            </a:r>
            <a:endParaRPr lang="es-ES" sz="2700" b="1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10258501" y="3875620"/>
            <a:ext cx="7114853" cy="1017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Si, siempre que esté inscrito en un servicio público de empleo, incluido el SNE-NL.</a:t>
            </a:r>
          </a:p>
        </p:txBody>
      </p:sp>
      <p:sp>
        <p:nvSpPr>
          <p:cNvPr id="43" name="Flecha derecha 42"/>
          <p:cNvSpPr/>
          <p:nvPr/>
        </p:nvSpPr>
        <p:spPr>
          <a:xfrm>
            <a:off x="8261232" y="6728715"/>
            <a:ext cx="1890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44" name="Rectángulo redondeado 43"/>
          <p:cNvSpPr/>
          <p:nvPr/>
        </p:nvSpPr>
        <p:spPr>
          <a:xfrm>
            <a:off x="10258500" y="5127134"/>
            <a:ext cx="1015200" cy="1017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Sí</a:t>
            </a:r>
          </a:p>
        </p:txBody>
      </p:sp>
      <p:sp>
        <p:nvSpPr>
          <p:cNvPr id="45" name="Rectángulo redondeado 44"/>
          <p:cNvSpPr/>
          <p:nvPr/>
        </p:nvSpPr>
        <p:spPr>
          <a:xfrm>
            <a:off x="10258500" y="6379744"/>
            <a:ext cx="1015200" cy="1017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</a:rPr>
              <a:t>Sí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2656835" y="1042202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s-ES_tradnl" sz="6600" b="1" dirty="0">
                <a:solidFill>
                  <a:srgbClr val="D42F22"/>
                </a:solidFill>
              </a:rPr>
              <a:t>Cuestiones recurrentes</a:t>
            </a:r>
            <a:endParaRPr lang="es-ES" sz="6600" b="1" dirty="0">
              <a:solidFill>
                <a:srgbClr val="D42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1935" y="28408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o 8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10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ángulo redondeado 11"/>
          <p:cNvSpPr/>
          <p:nvPr/>
        </p:nvSpPr>
        <p:spPr>
          <a:xfrm>
            <a:off x="2656835" y="1042202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s-ES_tradnl" sz="6600" b="1" dirty="0">
                <a:solidFill>
                  <a:srgbClr val="D42F22"/>
                </a:solidFill>
              </a:rPr>
              <a:t>Plazos/cronograma</a:t>
            </a:r>
            <a:endParaRPr lang="es-ES" sz="6600" b="1" dirty="0">
              <a:solidFill>
                <a:srgbClr val="D42F2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83" y="2085921"/>
            <a:ext cx="15930000" cy="74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4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/>
        </p:nvPicPr>
        <p:blipFill>
          <a:blip r:embed="rId2"/>
          <a:srcRect l="1282" t="1300" r="78210" b="2904"/>
          <a:stretch>
            <a:fillRect/>
          </a:stretch>
        </p:blipFill>
        <p:spPr bwMode="auto">
          <a:xfrm>
            <a:off x="11935" y="28408"/>
            <a:ext cx="3081338" cy="102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4740" y="182648"/>
            <a:ext cx="2964656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11256593" y="9638269"/>
            <a:ext cx="6888290" cy="464057"/>
            <a:chOff x="1024255" y="3766183"/>
            <a:chExt cx="4992688" cy="356236"/>
          </a:xfrm>
          <a:blipFill>
            <a:blip r:embed="rId4"/>
            <a:tile tx="0" ty="0" sx="100000" sy="100000" flip="none" algn="tl"/>
          </a:blipFill>
        </p:grpSpPr>
        <p:pic>
          <p:nvPicPr>
            <p:cNvPr id="8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77040" b="12461"/>
            <a:stretch/>
          </p:blipFill>
          <p:spPr bwMode="auto">
            <a:xfrm>
              <a:off x="1024255" y="3930776"/>
              <a:ext cx="4992688" cy="1916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n 9" descr="cid:image002.jpg@01D5B4FD.DCFBE940"/>
            <p:cNvPicPr>
              <a:picLocks noChangeAspect="1" noChangeArrowheads="1"/>
            </p:cNvPicPr>
            <p:nvPr/>
          </p:nvPicPr>
          <p:blipFill rotWithShape="1">
            <a:blip r:embed="rId5"/>
            <a:srcRect t="87539" b="3444"/>
            <a:stretch/>
          </p:blipFill>
          <p:spPr bwMode="auto">
            <a:xfrm>
              <a:off x="1024255" y="3766183"/>
              <a:ext cx="4992688" cy="1645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ángulo redondeado 16"/>
          <p:cNvSpPr/>
          <p:nvPr/>
        </p:nvSpPr>
        <p:spPr>
          <a:xfrm>
            <a:off x="2656835" y="1042202"/>
            <a:ext cx="13218459" cy="930828"/>
          </a:xfrm>
          <a:prstGeom prst="roundRect">
            <a:avLst/>
          </a:prstGeom>
          <a:noFill/>
          <a:ln w="44450" cap="flat">
            <a:solidFill>
              <a:srgbClr val="E405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s-ES_tradnl" sz="6600" b="1" dirty="0">
                <a:solidFill>
                  <a:srgbClr val="E40520"/>
                </a:solidFill>
              </a:rPr>
              <a:t>Resultados ediciones anteriores</a:t>
            </a:r>
            <a:endParaRPr lang="es-ES" sz="6600" b="1" dirty="0">
              <a:solidFill>
                <a:srgbClr val="E40520"/>
              </a:solidFill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/>
        </p:nvGraphicFramePr>
        <p:xfrm>
          <a:off x="3776706" y="2544054"/>
          <a:ext cx="10978717" cy="589093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08674">
                  <a:extLst>
                    <a:ext uri="{9D8B030D-6E8A-4147-A177-3AD203B41FA5}">
                      <a16:colId xmlns:a16="http://schemas.microsoft.com/office/drawing/2014/main" val="3543252673"/>
                    </a:ext>
                  </a:extLst>
                </a:gridCol>
                <a:gridCol w="1460003">
                  <a:extLst>
                    <a:ext uri="{9D8B030D-6E8A-4147-A177-3AD203B41FA5}">
                      <a16:colId xmlns:a16="http://schemas.microsoft.com/office/drawing/2014/main" val="812279796"/>
                    </a:ext>
                  </a:extLst>
                </a:gridCol>
                <a:gridCol w="2107995">
                  <a:extLst>
                    <a:ext uri="{9D8B030D-6E8A-4147-A177-3AD203B41FA5}">
                      <a16:colId xmlns:a16="http://schemas.microsoft.com/office/drawing/2014/main" val="661216910"/>
                    </a:ext>
                  </a:extLst>
                </a:gridCol>
                <a:gridCol w="2262300">
                  <a:extLst>
                    <a:ext uri="{9D8B030D-6E8A-4147-A177-3AD203B41FA5}">
                      <a16:colId xmlns:a16="http://schemas.microsoft.com/office/drawing/2014/main" val="4216309245"/>
                    </a:ext>
                  </a:extLst>
                </a:gridCol>
                <a:gridCol w="2239745">
                  <a:extLst>
                    <a:ext uri="{9D8B030D-6E8A-4147-A177-3AD203B41FA5}">
                      <a16:colId xmlns:a16="http://schemas.microsoft.com/office/drawing/2014/main" val="3954114614"/>
                    </a:ext>
                  </a:extLst>
                </a:gridCol>
              </a:tblGrid>
              <a:tr h="8104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Edición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kern="1200" dirty="0">
                          <a:solidFill>
                            <a:schemeClr val="bg1"/>
                          </a:solidFill>
                        </a:rPr>
                        <a:t>Solicitudes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kern="1200" dirty="0">
                          <a:solidFill>
                            <a:schemeClr val="bg1"/>
                          </a:solidFill>
                        </a:rPr>
                        <a:t>Concesiones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kern="1200" dirty="0">
                          <a:solidFill>
                            <a:schemeClr val="bg1"/>
                          </a:solidFill>
                        </a:rPr>
                        <a:t>Importe concedido (€)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kern="1200" dirty="0">
                          <a:solidFill>
                            <a:schemeClr val="bg1"/>
                          </a:solidFill>
                        </a:rPr>
                        <a:t>Ayuda media por expediente (€)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792270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00" kern="1200" dirty="0"/>
                        <a:t>Tecnólogos 2015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1.615.193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17.947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33578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00" kern="1200" dirty="0"/>
                        <a:t>Tecnólogos 2016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1.321.157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17.853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452012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00" kern="1200" dirty="0"/>
                        <a:t>Tecnólogos 2017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780.982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17.750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37582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00" kern="1200" dirty="0"/>
                        <a:t>Tecnólogos</a:t>
                      </a:r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700.000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18.421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64022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 dirty="0"/>
                        <a:t>Tecnólogos 2020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 dirty="0"/>
                        <a:t>80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797.671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21.559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923686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/>
                        <a:t>Tecnólogos</a:t>
                      </a:r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800.000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20.000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74628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/>
                        <a:t>Tecnólogos</a:t>
                      </a:r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695.485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17.833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327983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 dirty="0"/>
                        <a:t>Tecnólogos 2023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kern="1200" dirty="0"/>
                        <a:t>68</a:t>
                      </a:r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750.000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15.957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425811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Tecnólogos</a:t>
                      </a:r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679.000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15.791</a:t>
                      </a:r>
                      <a:endParaRPr lang="es-E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020785"/>
                  </a:ext>
                </a:extLst>
              </a:tr>
              <a:tr h="508044">
                <a:tc>
                  <a:txBody>
                    <a:bodyPr/>
                    <a:lstStyle/>
                    <a:p>
                      <a:pPr algn="l" fontAlgn="b"/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kern="1200" dirty="0">
                          <a:solidFill>
                            <a:schemeClr val="bg1"/>
                          </a:solidFill>
                        </a:rPr>
                        <a:t>452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kern="1200" dirty="0">
                          <a:solidFill>
                            <a:schemeClr val="bg1"/>
                          </a:solidFill>
                        </a:rPr>
                        <a:t>8.139.488</a:t>
                      </a:r>
                      <a:endParaRPr lang="es-E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0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09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1575</Words>
  <Application>Microsoft Office PowerPoint</Application>
  <PresentationFormat>Personalizado</PresentationFormat>
  <Paragraphs>405</Paragraphs>
  <Slides>31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Arial</vt:lpstr>
      <vt:lpstr>Times New Roman</vt:lpstr>
      <vt:lpstr>FS Meridian 1</vt:lpstr>
      <vt:lpstr>Symbol</vt:lpstr>
      <vt:lpstr>Calibri Light</vt:lpstr>
      <vt:lpstr>Calibri</vt:lpstr>
      <vt:lpstr>Aptos</vt:lpstr>
      <vt:lpstr>FS Meridian 2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Contacto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14/01 Convocatorias I+D+i</dc:title>
  <dc:creator>MGarcia-Drake</dc:creator>
  <cp:lastModifiedBy>Otano Urra, José Andrés (Servicio de I+D+i)</cp:lastModifiedBy>
  <cp:revision>3</cp:revision>
  <dcterms:created xsi:type="dcterms:W3CDTF">2006-08-16T00:00:00Z</dcterms:created>
  <dcterms:modified xsi:type="dcterms:W3CDTF">2025-01-15T08:58:08Z</dcterms:modified>
  <dc:identifier>DAGZdPk3dts</dc:identifier>
</cp:coreProperties>
</file>