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1"/>
  </p:sldMasterIdLst>
  <p:notesMasterIdLst>
    <p:notesMasterId r:id="rId13"/>
  </p:notesMasterIdLst>
  <p:handoutMasterIdLst>
    <p:handoutMasterId r:id="rId14"/>
  </p:handoutMasterIdLst>
  <p:sldIdLst>
    <p:sldId id="507" r:id="rId2"/>
    <p:sldId id="492" r:id="rId3"/>
    <p:sldId id="429" r:id="rId4"/>
    <p:sldId id="616" r:id="rId5"/>
    <p:sldId id="618" r:id="rId6"/>
    <p:sldId id="615" r:id="rId7"/>
    <p:sldId id="617" r:id="rId8"/>
    <p:sldId id="528" r:id="rId9"/>
    <p:sldId id="529" r:id="rId10"/>
    <p:sldId id="614" r:id="rId11"/>
    <p:sldId id="518" r:id="rId12"/>
  </p:sldIdLst>
  <p:sldSz cx="12192000" cy="6858000"/>
  <p:notesSz cx="6858000" cy="9872663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B0F0"/>
    <a:srgbClr val="FF9933"/>
    <a:srgbClr val="181717"/>
    <a:srgbClr val="F6BB00"/>
    <a:srgbClr val="FFC000"/>
    <a:srgbClr val="3B3838"/>
    <a:srgbClr val="BFBFBF"/>
    <a:srgbClr val="26262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1162" autoAdjust="0"/>
  </p:normalViewPr>
  <p:slideViewPr>
    <p:cSldViewPr snapToGrid="0" snapToObjects="1">
      <p:cViewPr varScale="1">
        <p:scale>
          <a:sx n="106" d="100"/>
          <a:sy n="106" d="100"/>
        </p:scale>
        <p:origin x="720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b="1" dirty="0">
                <a:solidFill>
                  <a:srgbClr val="002060"/>
                </a:solidFill>
              </a:rPr>
              <a:t>Crecimiento unidades</a:t>
            </a:r>
            <a:r>
              <a:rPr lang="es-ES" b="1" baseline="0" dirty="0">
                <a:solidFill>
                  <a:srgbClr val="002060"/>
                </a:solidFill>
              </a:rPr>
              <a:t> </a:t>
            </a:r>
            <a:r>
              <a:rPr lang="es-ES" b="1" baseline="0" dirty="0" smtClean="0">
                <a:solidFill>
                  <a:srgbClr val="002060"/>
                </a:solidFill>
              </a:rPr>
              <a:t>de 1º de 19-20 </a:t>
            </a:r>
            <a:r>
              <a:rPr lang="es-ES" b="1" baseline="0" dirty="0">
                <a:solidFill>
                  <a:srgbClr val="002060"/>
                </a:solidFill>
              </a:rPr>
              <a:t>a 24-25</a:t>
            </a:r>
            <a:endParaRPr lang="es-ES" b="1" dirty="0">
              <a:solidFill>
                <a:srgbClr val="00206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5.9312244648334643E-2"/>
          <c:y val="0.12848569595709869"/>
          <c:w val="0.91483343899560388"/>
          <c:h val="0.721567681686810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Grupos GB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6"/>
                <c:pt idx="0">
                  <c:v>19-20</c:v>
                </c:pt>
                <c:pt idx="1">
                  <c:v>20-21</c:v>
                </c:pt>
                <c:pt idx="2">
                  <c:v>21-22</c:v>
                </c:pt>
                <c:pt idx="3">
                  <c:v>22-23</c:v>
                </c:pt>
                <c:pt idx="4">
                  <c:v>23-24</c:v>
                </c:pt>
                <c:pt idx="5">
                  <c:v>24-25</c:v>
                </c:pt>
              </c:strCache>
            </c:strRef>
          </c:cat>
          <c:val>
            <c:numRef>
              <c:f>Hoja1!$B$2:$G$2</c:f>
              <c:numCache>
                <c:formatCode>General</c:formatCode>
                <c:ptCount val="6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52</c:v>
                </c:pt>
                <c:pt idx="4">
                  <c:v>53</c:v>
                </c:pt>
                <c:pt idx="5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A9-4BF0-AE0C-472AED335254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Grupos GM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6"/>
                <c:pt idx="0">
                  <c:v>19-20</c:v>
                </c:pt>
                <c:pt idx="1">
                  <c:v>20-21</c:v>
                </c:pt>
                <c:pt idx="2">
                  <c:v>21-22</c:v>
                </c:pt>
                <c:pt idx="3">
                  <c:v>22-23</c:v>
                </c:pt>
                <c:pt idx="4">
                  <c:v>23-24</c:v>
                </c:pt>
                <c:pt idx="5">
                  <c:v>24-25</c:v>
                </c:pt>
              </c:strCache>
            </c:strRef>
          </c:cat>
          <c:val>
            <c:numRef>
              <c:f>Hoja1!$B$3:$G$3</c:f>
              <c:numCache>
                <c:formatCode>General</c:formatCode>
                <c:ptCount val="6"/>
                <c:pt idx="0">
                  <c:v>113</c:v>
                </c:pt>
                <c:pt idx="1">
                  <c:v>119</c:v>
                </c:pt>
                <c:pt idx="2">
                  <c:v>129</c:v>
                </c:pt>
                <c:pt idx="3">
                  <c:v>140</c:v>
                </c:pt>
                <c:pt idx="4">
                  <c:v>145</c:v>
                </c:pt>
                <c:pt idx="5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A9-4BF0-AE0C-472AED335254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Grupos GS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6"/>
                <c:pt idx="0">
                  <c:v>19-20</c:v>
                </c:pt>
                <c:pt idx="1">
                  <c:v>20-21</c:v>
                </c:pt>
                <c:pt idx="2">
                  <c:v>21-22</c:v>
                </c:pt>
                <c:pt idx="3">
                  <c:v>22-23</c:v>
                </c:pt>
                <c:pt idx="4">
                  <c:v>23-24</c:v>
                </c:pt>
                <c:pt idx="5">
                  <c:v>24-25</c:v>
                </c:pt>
              </c:strCache>
            </c:strRef>
          </c:cat>
          <c:val>
            <c:numRef>
              <c:f>Hoja1!$B$4:$G$4</c:f>
              <c:numCache>
                <c:formatCode>General</c:formatCode>
                <c:ptCount val="6"/>
                <c:pt idx="0">
                  <c:v>107</c:v>
                </c:pt>
                <c:pt idx="1">
                  <c:v>110</c:v>
                </c:pt>
                <c:pt idx="2">
                  <c:v>122</c:v>
                </c:pt>
                <c:pt idx="3">
                  <c:v>135</c:v>
                </c:pt>
                <c:pt idx="4">
                  <c:v>143</c:v>
                </c:pt>
                <c:pt idx="5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A9-4BF0-AE0C-472AED33525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38415880"/>
        <c:axId val="338423424"/>
      </c:barChart>
      <c:catAx>
        <c:axId val="338415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38423424"/>
        <c:crosses val="autoZero"/>
        <c:auto val="1"/>
        <c:lblAlgn val="ctr"/>
        <c:lblOffset val="100"/>
        <c:noMultiLvlLbl val="0"/>
      </c:catAx>
      <c:valAx>
        <c:axId val="33842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38415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Plazas</a:t>
            </a:r>
            <a:r>
              <a:rPr lang="es-ES" baseline="0"/>
              <a:t> de FP ofertadas (19-20 a 24-25)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Hoja2!$A$2</c:f>
              <c:strCache>
                <c:ptCount val="1"/>
                <c:pt idx="0">
                  <c:v>Plazas 1º GB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Hoja2!$B$1:$G$1</c:f>
              <c:strCache>
                <c:ptCount val="6"/>
                <c:pt idx="0">
                  <c:v>19-20</c:v>
                </c:pt>
                <c:pt idx="1">
                  <c:v>20-21</c:v>
                </c:pt>
                <c:pt idx="2">
                  <c:v>21-22</c:v>
                </c:pt>
                <c:pt idx="3">
                  <c:v>22-23</c:v>
                </c:pt>
                <c:pt idx="4">
                  <c:v>23-24</c:v>
                </c:pt>
                <c:pt idx="5">
                  <c:v>24-25</c:v>
                </c:pt>
              </c:strCache>
            </c:strRef>
          </c:cat>
          <c:val>
            <c:numRef>
              <c:f>Hoja2!$B$2:$G$2</c:f>
              <c:numCache>
                <c:formatCode>General</c:formatCode>
                <c:ptCount val="6"/>
                <c:pt idx="0">
                  <c:v>700</c:v>
                </c:pt>
                <c:pt idx="1">
                  <c:v>700</c:v>
                </c:pt>
                <c:pt idx="2">
                  <c:v>700</c:v>
                </c:pt>
                <c:pt idx="3">
                  <c:v>728</c:v>
                </c:pt>
                <c:pt idx="4">
                  <c:v>742</c:v>
                </c:pt>
                <c:pt idx="5">
                  <c:v>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9E-405F-BAA2-1B4E2A19C841}"/>
            </c:ext>
          </c:extLst>
        </c:ser>
        <c:ser>
          <c:idx val="1"/>
          <c:order val="1"/>
          <c:tx>
            <c:strRef>
              <c:f>Hoja2!$A$3</c:f>
              <c:strCache>
                <c:ptCount val="1"/>
                <c:pt idx="0">
                  <c:v>Plazas 1º GM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Hoja2!$B$1:$G$1</c:f>
              <c:strCache>
                <c:ptCount val="6"/>
                <c:pt idx="0">
                  <c:v>19-20</c:v>
                </c:pt>
                <c:pt idx="1">
                  <c:v>20-21</c:v>
                </c:pt>
                <c:pt idx="2">
                  <c:v>21-22</c:v>
                </c:pt>
                <c:pt idx="3">
                  <c:v>22-23</c:v>
                </c:pt>
                <c:pt idx="4">
                  <c:v>23-24</c:v>
                </c:pt>
                <c:pt idx="5">
                  <c:v>24-25</c:v>
                </c:pt>
              </c:strCache>
            </c:strRef>
          </c:cat>
          <c:val>
            <c:numRef>
              <c:f>Hoja2!$B$3:$G$3</c:f>
              <c:numCache>
                <c:formatCode>#,##0</c:formatCode>
                <c:ptCount val="6"/>
                <c:pt idx="0">
                  <c:v>2275</c:v>
                </c:pt>
                <c:pt idx="1">
                  <c:v>2400</c:v>
                </c:pt>
                <c:pt idx="2">
                  <c:v>2605</c:v>
                </c:pt>
                <c:pt idx="3">
                  <c:v>2810</c:v>
                </c:pt>
                <c:pt idx="4">
                  <c:v>2900</c:v>
                </c:pt>
                <c:pt idx="5">
                  <c:v>2920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9E-405F-BAA2-1B4E2A19C841}"/>
            </c:ext>
          </c:extLst>
        </c:ser>
        <c:ser>
          <c:idx val="2"/>
          <c:order val="2"/>
          <c:tx>
            <c:strRef>
              <c:f>Hoja2!$A$4</c:f>
              <c:strCache>
                <c:ptCount val="1"/>
                <c:pt idx="0">
                  <c:v>Plazas 1º GS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Hoja2!$B$1:$G$1</c:f>
              <c:strCache>
                <c:ptCount val="6"/>
                <c:pt idx="0">
                  <c:v>19-20</c:v>
                </c:pt>
                <c:pt idx="1">
                  <c:v>20-21</c:v>
                </c:pt>
                <c:pt idx="2">
                  <c:v>21-22</c:v>
                </c:pt>
                <c:pt idx="3">
                  <c:v>22-23</c:v>
                </c:pt>
                <c:pt idx="4">
                  <c:v>23-24</c:v>
                </c:pt>
                <c:pt idx="5">
                  <c:v>24-25</c:v>
                </c:pt>
              </c:strCache>
            </c:strRef>
          </c:cat>
          <c:val>
            <c:numRef>
              <c:f>Hoja2!$B$4:$G$4</c:f>
              <c:numCache>
                <c:formatCode>#,##0</c:formatCode>
                <c:ptCount val="6"/>
                <c:pt idx="0">
                  <c:v>2110</c:v>
                </c:pt>
                <c:pt idx="1">
                  <c:v>2170</c:v>
                </c:pt>
                <c:pt idx="2">
                  <c:v>2355</c:v>
                </c:pt>
                <c:pt idx="3">
                  <c:v>2575</c:v>
                </c:pt>
                <c:pt idx="4">
                  <c:v>2615</c:v>
                </c:pt>
                <c:pt idx="5">
                  <c:v>2955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9E-405F-BAA2-1B4E2A19C8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653394768"/>
        <c:axId val="653395752"/>
      </c:barChart>
      <c:lineChart>
        <c:grouping val="standard"/>
        <c:varyColors val="0"/>
        <c:ser>
          <c:idx val="3"/>
          <c:order val="3"/>
          <c:tx>
            <c:strRef>
              <c:f>Hoja2!$A$5</c:f>
              <c:strCache>
                <c:ptCount val="1"/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77777777777803E-3"/>
                  <c:y val="-6.4814814814814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79E-405F-BAA2-1B4E2A19C841}"/>
                </c:ext>
              </c:extLst>
            </c:dLbl>
            <c:dLbl>
              <c:idx val="1"/>
              <c:layout>
                <c:manualLayout>
                  <c:x val="-5.5555555555556061E-3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79E-405F-BAA2-1B4E2A19C841}"/>
                </c:ext>
              </c:extLst>
            </c:dLbl>
            <c:dLbl>
              <c:idx val="2"/>
              <c:layout>
                <c:manualLayout>
                  <c:x val="-2.7777777777777779E-3"/>
                  <c:y val="-6.018518518518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79E-405F-BAA2-1B4E2A19C841}"/>
                </c:ext>
              </c:extLst>
            </c:dLbl>
            <c:dLbl>
              <c:idx val="3"/>
              <c:layout>
                <c:manualLayout>
                  <c:x val="0"/>
                  <c:y val="-4.6296296296296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79E-405F-BAA2-1B4E2A19C841}"/>
                </c:ext>
              </c:extLst>
            </c:dLbl>
            <c:dLbl>
              <c:idx val="4"/>
              <c:layout>
                <c:manualLayout>
                  <c:x val="-1.0185067526415994E-16"/>
                  <c:y val="-3.7037037037037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79E-405F-BAA2-1B4E2A19C841}"/>
                </c:ext>
              </c:extLst>
            </c:dLbl>
            <c:dLbl>
              <c:idx val="5"/>
              <c:layout>
                <c:manualLayout>
                  <c:x val="-2.7777777777777779E-3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79E-405F-BAA2-1B4E2A19C8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Hoja2!$B$1:$G$1</c:f>
              <c:strCache>
                <c:ptCount val="6"/>
                <c:pt idx="0">
                  <c:v>19-20</c:v>
                </c:pt>
                <c:pt idx="1">
                  <c:v>20-21</c:v>
                </c:pt>
                <c:pt idx="2">
                  <c:v>21-22</c:v>
                </c:pt>
                <c:pt idx="3">
                  <c:v>22-23</c:v>
                </c:pt>
                <c:pt idx="4">
                  <c:v>23-24</c:v>
                </c:pt>
                <c:pt idx="5">
                  <c:v>24-25</c:v>
                </c:pt>
              </c:strCache>
            </c:strRef>
          </c:cat>
          <c:val>
            <c:numRef>
              <c:f>Hoja2!$B$5:$G$5</c:f>
              <c:numCache>
                <c:formatCode>#,##0</c:formatCode>
                <c:ptCount val="6"/>
                <c:pt idx="0">
                  <c:v>5085</c:v>
                </c:pt>
                <c:pt idx="1">
                  <c:v>5270</c:v>
                </c:pt>
                <c:pt idx="2">
                  <c:v>5660</c:v>
                </c:pt>
                <c:pt idx="3">
                  <c:v>6113</c:v>
                </c:pt>
                <c:pt idx="4">
                  <c:v>6377</c:v>
                </c:pt>
                <c:pt idx="5">
                  <c:v>6631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79E-405F-BAA2-1B4E2A19C8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53394768"/>
        <c:axId val="653395752"/>
      </c:lineChart>
      <c:catAx>
        <c:axId val="65339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53395752"/>
        <c:crosses val="autoZero"/>
        <c:auto val="1"/>
        <c:lblAlgn val="ctr"/>
        <c:lblOffset val="100"/>
        <c:noMultiLvlLbl val="0"/>
      </c:catAx>
      <c:valAx>
        <c:axId val="653395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53394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b="1" dirty="0">
                <a:solidFill>
                  <a:srgbClr val="002060"/>
                </a:solidFill>
              </a:rPr>
              <a:t>Crecimiento</a:t>
            </a:r>
            <a:r>
              <a:rPr lang="es-ES" b="1" baseline="0" dirty="0">
                <a:solidFill>
                  <a:srgbClr val="002060"/>
                </a:solidFill>
              </a:rPr>
              <a:t> ciclos FP </a:t>
            </a:r>
            <a:r>
              <a:rPr lang="es-ES" b="1" baseline="0" dirty="0" smtClean="0">
                <a:solidFill>
                  <a:srgbClr val="002060"/>
                </a:solidFill>
              </a:rPr>
              <a:t>virtual (online) de 19-20 </a:t>
            </a:r>
            <a:r>
              <a:rPr lang="es-ES" b="1" baseline="0" dirty="0">
                <a:solidFill>
                  <a:srgbClr val="002060"/>
                </a:solidFill>
              </a:rPr>
              <a:t>a 24-25</a:t>
            </a:r>
            <a:endParaRPr lang="es-ES" b="1" dirty="0">
              <a:solidFill>
                <a:srgbClr val="00206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Hoja1!$A$11</c:f>
              <c:strCache>
                <c:ptCount val="1"/>
                <c:pt idx="0">
                  <c:v>Ciclos GM FP online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Hoja1!$B$10:$G$10</c:f>
              <c:strCache>
                <c:ptCount val="6"/>
                <c:pt idx="0">
                  <c:v>19-20</c:v>
                </c:pt>
                <c:pt idx="1">
                  <c:v>20-21</c:v>
                </c:pt>
                <c:pt idx="2">
                  <c:v>21-22</c:v>
                </c:pt>
                <c:pt idx="3">
                  <c:v>22-23</c:v>
                </c:pt>
                <c:pt idx="4">
                  <c:v>23-24</c:v>
                </c:pt>
                <c:pt idx="5">
                  <c:v>24-25</c:v>
                </c:pt>
              </c:strCache>
            </c:strRef>
          </c:cat>
          <c:val>
            <c:numRef>
              <c:f>Hoja1!$B$11:$G$11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96-415C-A24A-330C8F9B221D}"/>
            </c:ext>
          </c:extLst>
        </c:ser>
        <c:ser>
          <c:idx val="1"/>
          <c:order val="1"/>
          <c:tx>
            <c:strRef>
              <c:f>Hoja1!$A$12</c:f>
              <c:strCache>
                <c:ptCount val="1"/>
                <c:pt idx="0">
                  <c:v>Ciclos GS FP online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Hoja1!$B$10:$G$10</c:f>
              <c:strCache>
                <c:ptCount val="6"/>
                <c:pt idx="0">
                  <c:v>19-20</c:v>
                </c:pt>
                <c:pt idx="1">
                  <c:v>20-21</c:v>
                </c:pt>
                <c:pt idx="2">
                  <c:v>21-22</c:v>
                </c:pt>
                <c:pt idx="3">
                  <c:v>22-23</c:v>
                </c:pt>
                <c:pt idx="4">
                  <c:v>23-24</c:v>
                </c:pt>
                <c:pt idx="5">
                  <c:v>24-25</c:v>
                </c:pt>
              </c:strCache>
            </c:strRef>
          </c:cat>
          <c:val>
            <c:numRef>
              <c:f>Hoja1!$B$12:$G$12</c:f>
              <c:numCache>
                <c:formatCode>General</c:formatCode>
                <c:ptCount val="6"/>
                <c:pt idx="0">
                  <c:v>10</c:v>
                </c:pt>
                <c:pt idx="1">
                  <c:v>11</c:v>
                </c:pt>
                <c:pt idx="2">
                  <c:v>11</c:v>
                </c:pt>
                <c:pt idx="3">
                  <c:v>14</c:v>
                </c:pt>
                <c:pt idx="4">
                  <c:v>18</c:v>
                </c:pt>
                <c:pt idx="5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96-415C-A24A-330C8F9B221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59080736"/>
        <c:axId val="559081064"/>
      </c:barChart>
      <c:catAx>
        <c:axId val="55908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59081064"/>
        <c:crosses val="autoZero"/>
        <c:auto val="1"/>
        <c:lblAlgn val="ctr"/>
        <c:lblOffset val="100"/>
        <c:noMultiLvlLbl val="0"/>
      </c:catAx>
      <c:valAx>
        <c:axId val="559081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5908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Alumnado de FP (19-20 a 24-25)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GB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6"/>
                <c:pt idx="0">
                  <c:v>19-20</c:v>
                </c:pt>
                <c:pt idx="1">
                  <c:v>20-21</c:v>
                </c:pt>
                <c:pt idx="2">
                  <c:v>21-22</c:v>
                </c:pt>
                <c:pt idx="3">
                  <c:v>22-23</c:v>
                </c:pt>
                <c:pt idx="4">
                  <c:v>23-24</c:v>
                </c:pt>
                <c:pt idx="5">
                  <c:v>24-25 prev</c:v>
                </c:pt>
              </c:strCache>
            </c:strRef>
          </c:cat>
          <c:val>
            <c:numRef>
              <c:f>Hoja1!$B$2:$G$2</c:f>
              <c:numCache>
                <c:formatCode>#,##0</c:formatCode>
                <c:ptCount val="6"/>
                <c:pt idx="0">
                  <c:v>1535</c:v>
                </c:pt>
                <c:pt idx="1">
                  <c:v>1532</c:v>
                </c:pt>
                <c:pt idx="2">
                  <c:v>1427</c:v>
                </c:pt>
                <c:pt idx="3">
                  <c:v>1460</c:v>
                </c:pt>
                <c:pt idx="4">
                  <c:v>1610</c:v>
                </c:pt>
                <c:pt idx="5">
                  <c:v>1650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5A-4AEA-B0BC-CFF400169378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GM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6"/>
                <c:pt idx="0">
                  <c:v>19-20</c:v>
                </c:pt>
                <c:pt idx="1">
                  <c:v>20-21</c:v>
                </c:pt>
                <c:pt idx="2">
                  <c:v>21-22</c:v>
                </c:pt>
                <c:pt idx="3">
                  <c:v>22-23</c:v>
                </c:pt>
                <c:pt idx="4">
                  <c:v>23-24</c:v>
                </c:pt>
                <c:pt idx="5">
                  <c:v>24-25 prev</c:v>
                </c:pt>
              </c:strCache>
            </c:strRef>
          </c:cat>
          <c:val>
            <c:numRef>
              <c:f>Hoja1!$B$3:$G$3</c:f>
              <c:numCache>
                <c:formatCode>#,##0</c:formatCode>
                <c:ptCount val="6"/>
                <c:pt idx="0">
                  <c:v>4972</c:v>
                </c:pt>
                <c:pt idx="1">
                  <c:v>5475</c:v>
                </c:pt>
                <c:pt idx="2">
                  <c:v>5767</c:v>
                </c:pt>
                <c:pt idx="3">
                  <c:v>5930</c:v>
                </c:pt>
                <c:pt idx="4">
                  <c:v>6708</c:v>
                </c:pt>
                <c:pt idx="5">
                  <c:v>6998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5A-4AEA-B0BC-CFF400169378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GS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6"/>
                <c:pt idx="0">
                  <c:v>19-20</c:v>
                </c:pt>
                <c:pt idx="1">
                  <c:v>20-21</c:v>
                </c:pt>
                <c:pt idx="2">
                  <c:v>21-22</c:v>
                </c:pt>
                <c:pt idx="3">
                  <c:v>22-23</c:v>
                </c:pt>
                <c:pt idx="4">
                  <c:v>23-24</c:v>
                </c:pt>
                <c:pt idx="5">
                  <c:v>24-25 prev</c:v>
                </c:pt>
              </c:strCache>
            </c:strRef>
          </c:cat>
          <c:val>
            <c:numRef>
              <c:f>Hoja1!$B$4:$G$4</c:f>
              <c:numCache>
                <c:formatCode>#,##0</c:formatCode>
                <c:ptCount val="6"/>
                <c:pt idx="0">
                  <c:v>5671</c:v>
                </c:pt>
                <c:pt idx="1">
                  <c:v>6199</c:v>
                </c:pt>
                <c:pt idx="2">
                  <c:v>6470</c:v>
                </c:pt>
                <c:pt idx="3">
                  <c:v>6757</c:v>
                </c:pt>
                <c:pt idx="4">
                  <c:v>7203</c:v>
                </c:pt>
                <c:pt idx="5">
                  <c:v>7967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5A-4AEA-B0BC-CFF40016937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421937928"/>
        <c:axId val="421938584"/>
      </c:barChart>
      <c:lineChart>
        <c:grouping val="standard"/>
        <c:varyColors val="0"/>
        <c:ser>
          <c:idx val="3"/>
          <c:order val="3"/>
          <c:tx>
            <c:strRef>
              <c:f>Hoja1!$A$5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8430664916885387E-2"/>
                  <c:y val="-6.01851851851851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E5A-4AEA-B0BC-CFF400169378}"/>
                </c:ext>
              </c:extLst>
            </c:dLbl>
            <c:dLbl>
              <c:idx val="1"/>
              <c:layout>
                <c:manualLayout>
                  <c:x val="-5.8430664916885387E-2"/>
                  <c:y val="-5.09259259259259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E5A-4AEA-B0BC-CFF400169378}"/>
                </c:ext>
              </c:extLst>
            </c:dLbl>
            <c:dLbl>
              <c:idx val="2"/>
              <c:layout>
                <c:manualLayout>
                  <c:x val="-5.8430664916885387E-2"/>
                  <c:y val="-5.55555555555555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E5A-4AEA-B0BC-CFF400169378}"/>
                </c:ext>
              </c:extLst>
            </c:dLbl>
            <c:dLbl>
              <c:idx val="3"/>
              <c:layout>
                <c:manualLayout>
                  <c:x val="-5.8430664916885387E-2"/>
                  <c:y val="-5.09259259259259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E5A-4AEA-B0BC-CFF400169378}"/>
                </c:ext>
              </c:extLst>
            </c:dLbl>
            <c:dLbl>
              <c:idx val="4"/>
              <c:layout>
                <c:manualLayout>
                  <c:x val="-6.1208442694663266E-2"/>
                  <c:y val="-4.16666666666666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E5A-4AEA-B0BC-CFF400169378}"/>
                </c:ext>
              </c:extLst>
            </c:dLbl>
            <c:dLbl>
              <c:idx val="5"/>
              <c:layout>
                <c:manualLayout>
                  <c:x val="-5.8430664916885491E-2"/>
                  <c:y val="-5.09259259259259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E5A-4AEA-B0BC-CFF4001693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6"/>
                <c:pt idx="0">
                  <c:v>19-20</c:v>
                </c:pt>
                <c:pt idx="1">
                  <c:v>20-21</c:v>
                </c:pt>
                <c:pt idx="2">
                  <c:v>21-22</c:v>
                </c:pt>
                <c:pt idx="3">
                  <c:v>22-23</c:v>
                </c:pt>
                <c:pt idx="4">
                  <c:v>23-24</c:v>
                </c:pt>
                <c:pt idx="5">
                  <c:v>24-25 prev</c:v>
                </c:pt>
              </c:strCache>
            </c:strRef>
          </c:cat>
          <c:val>
            <c:numRef>
              <c:f>Hoja1!$B$5:$G$5</c:f>
              <c:numCache>
                <c:formatCode>#,##0</c:formatCode>
                <c:ptCount val="6"/>
                <c:pt idx="0">
                  <c:v>12178</c:v>
                </c:pt>
                <c:pt idx="1">
                  <c:v>13206</c:v>
                </c:pt>
                <c:pt idx="2">
                  <c:v>13664</c:v>
                </c:pt>
                <c:pt idx="3">
                  <c:v>14147</c:v>
                </c:pt>
                <c:pt idx="4">
                  <c:v>15521</c:v>
                </c:pt>
                <c:pt idx="5">
                  <c:v>16615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E5A-4AEA-B0BC-CFF4001693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21937928"/>
        <c:axId val="421938584"/>
      </c:lineChart>
      <c:catAx>
        <c:axId val="42193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21938584"/>
        <c:crosses val="autoZero"/>
        <c:auto val="1"/>
        <c:lblAlgn val="ctr"/>
        <c:lblOffset val="100"/>
        <c:noMultiLvlLbl val="0"/>
      </c:catAx>
      <c:valAx>
        <c:axId val="421938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21937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54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56" tIns="45727" rIns="91456" bIns="4572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851" y="1"/>
            <a:ext cx="297254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56" tIns="45727" rIns="91456" bIns="4572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3AB913-685E-46A8-A176-57C0E1E3CA38}" type="datetimeFigureOut">
              <a:rPr lang="es-ES"/>
              <a:pPr>
                <a:defRPr/>
              </a:pPr>
              <a:t>09/09/2024</a:t>
            </a:fld>
            <a:endParaRPr lang="es-ES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6899"/>
            <a:ext cx="297254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56" tIns="45727" rIns="91456" bIns="4572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851" y="9376899"/>
            <a:ext cx="297254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56" tIns="45727" rIns="91456" bIns="457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BA9271D-EA06-47F7-B3D0-C69D20FF69C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54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1" y="1"/>
            <a:ext cx="297254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3EA8A8-0FE1-4155-9863-A0A1D760F25F}" type="datetimeFigureOut">
              <a:rPr lang="es-ES"/>
              <a:pPr>
                <a:defRPr/>
              </a:pPr>
              <a:t>09/09/2024</a:t>
            </a:fld>
            <a:endParaRPr lang="es-E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6525" y="739775"/>
            <a:ext cx="6584950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0" y="4689238"/>
            <a:ext cx="5487041" cy="444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6899"/>
            <a:ext cx="297254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1" y="9376899"/>
            <a:ext cx="297254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6D9A43-1322-4F99-85F2-4BD555DF24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1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D9A43-1322-4F99-85F2-4BD555DF249A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72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1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D9A43-1322-4F99-85F2-4BD555DF249A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2470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1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D9A43-1322-4F99-85F2-4BD555DF249A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2905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1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D9A43-1322-4F99-85F2-4BD555DF249A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9457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1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D9A43-1322-4F99-85F2-4BD555DF249A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1333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1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D9A43-1322-4F99-85F2-4BD555DF249A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6440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1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D9A43-1322-4F99-85F2-4BD555DF249A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3094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1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D9A43-1322-4F99-85F2-4BD555DF249A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1835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EC08-102F-CB42-9847-4E85D1F299EC}" type="datetimeFigureOut">
              <a:rPr lang="es-ES" smtClean="0"/>
              <a:pPr/>
              <a:t>09/09/2024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6D6E-09B1-C44D-81F8-4759337F76D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6421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EC08-102F-CB42-9847-4E85D1F299EC}" type="datetimeFigureOut">
              <a:rPr lang="es-ES" smtClean="0"/>
              <a:pPr/>
              <a:t>09/09/2024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6D6E-09B1-C44D-81F8-4759337F76D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963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EC08-102F-CB42-9847-4E85D1F299EC}" type="datetimeFigureOut">
              <a:rPr lang="es-ES" smtClean="0"/>
              <a:pPr/>
              <a:t>09/09/2024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6D6E-09B1-C44D-81F8-4759337F76D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05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EC08-102F-CB42-9847-4E85D1F299EC}" type="datetimeFigureOut">
              <a:rPr lang="es-ES" smtClean="0"/>
              <a:pPr/>
              <a:t>09/09/2024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6D6E-09B1-C44D-81F8-4759337F76D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8858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EC08-102F-CB42-9847-4E85D1F299EC}" type="datetimeFigureOut">
              <a:rPr lang="es-ES" smtClean="0"/>
              <a:pPr/>
              <a:t>09/09/2024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6D6E-09B1-C44D-81F8-4759337F76D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3713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EC08-102F-CB42-9847-4E85D1F299EC}" type="datetimeFigureOut">
              <a:rPr lang="es-ES" smtClean="0"/>
              <a:pPr/>
              <a:t>09/09/2024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6D6E-09B1-C44D-81F8-4759337F76D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164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EC08-102F-CB42-9847-4E85D1F299EC}" type="datetimeFigureOut">
              <a:rPr lang="es-ES" smtClean="0"/>
              <a:pPr/>
              <a:t>09/09/2024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6D6E-09B1-C44D-81F8-4759337F76D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580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EC08-102F-CB42-9847-4E85D1F299EC}" type="datetimeFigureOut">
              <a:rPr lang="es-ES" smtClean="0"/>
              <a:pPr/>
              <a:t>09/09/2024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6D6E-09B1-C44D-81F8-4759337F76D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081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EC08-102F-CB42-9847-4E85D1F299EC}" type="datetimeFigureOut">
              <a:rPr lang="es-ES" smtClean="0"/>
              <a:pPr/>
              <a:t>09/09/2024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6D6E-09B1-C44D-81F8-4759337F76D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863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EC08-102F-CB42-9847-4E85D1F299EC}" type="datetimeFigureOut">
              <a:rPr lang="es-ES" smtClean="0"/>
              <a:pPr/>
              <a:t>09/09/2024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6D6E-09B1-C44D-81F8-4759337F76D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116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EC08-102F-CB42-9847-4E85D1F299EC}" type="datetimeFigureOut">
              <a:rPr lang="es-ES" smtClean="0"/>
              <a:pPr/>
              <a:t>09/09/2024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6D6E-09B1-C44D-81F8-4759337F76D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14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D5CD6BE-36DB-4D34-A902-2ED1B95543AD}" type="datetimeFigureOut">
              <a:rPr lang="es-ES" smtClean="0"/>
              <a:pPr>
                <a:defRPr/>
              </a:pPr>
              <a:t>09/09/2024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200913-F3DE-43C9-96C9-E0A40EFCED8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022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interior, foto, hombre, mujer&#10;&#10;Descripción generada automáticamente">
            <a:extLst>
              <a:ext uri="{FF2B5EF4-FFF2-40B4-BE49-F238E27FC236}">
                <a16:creationId xmlns:a16="http://schemas.microsoft.com/office/drawing/2014/main" id="{5E65F9C6-13AC-8E35-6B9A-5704A0958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42"/>
            <a:ext cx="12191998" cy="685799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83AB984-8C83-496E-F155-FE8470E0D03C}"/>
              </a:ext>
            </a:extLst>
          </p:cNvPr>
          <p:cNvSpPr/>
          <p:nvPr/>
        </p:nvSpPr>
        <p:spPr>
          <a:xfrm>
            <a:off x="0" y="5509194"/>
            <a:ext cx="12192000" cy="1348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73433CF-5550-0FA8-58AE-75EA36AD3ED7}"/>
              </a:ext>
            </a:extLst>
          </p:cNvPr>
          <p:cNvSpPr/>
          <p:nvPr/>
        </p:nvSpPr>
        <p:spPr>
          <a:xfrm>
            <a:off x="-1" y="0"/>
            <a:ext cx="12192000" cy="120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23DFC78-D2A8-C84A-A049-600D0B1F2435}"/>
              </a:ext>
            </a:extLst>
          </p:cNvPr>
          <p:cNvSpPr txBox="1">
            <a:spLocks/>
          </p:cNvSpPr>
          <p:nvPr/>
        </p:nvSpPr>
        <p:spPr>
          <a:xfrm>
            <a:off x="-1008669" y="5590720"/>
            <a:ext cx="12192000" cy="993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z="4400" b="1" dirty="0" smtClean="0">
                <a:solidFill>
                  <a:srgbClr val="C00000"/>
                </a:solidFill>
                <a:latin typeface="Nunito" pitchFamily="2" charset="0"/>
                <a:ea typeface="Calibri" panose="020F0502020204030204" pitchFamily="34" charset="0"/>
                <a:cs typeface="Calibri" panose="020F0502020204030204" pitchFamily="34" charset="0"/>
              </a:rPr>
              <a:t>          Formación Profesional curso 24-25 </a:t>
            </a:r>
            <a:endParaRPr lang="es-ES" sz="4400" b="1" dirty="0">
              <a:solidFill>
                <a:srgbClr val="C00000"/>
              </a:solidFill>
              <a:latin typeface="Nunito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35" b="38841"/>
          <a:stretch/>
        </p:blipFill>
        <p:spPr>
          <a:xfrm>
            <a:off x="3280348" y="21730"/>
            <a:ext cx="5045762" cy="115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8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4782CB39-D51E-DBD1-7B1C-802C5A7A5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Imagen 31" descr="Gráfico, Gráfico de rectángulos&#10;&#10;Descripción generada automáticamente">
            <a:extLst>
              <a:ext uri="{FF2B5EF4-FFF2-40B4-BE49-F238E27FC236}">
                <a16:creationId xmlns:a16="http://schemas.microsoft.com/office/drawing/2014/main" id="{8A895C49-1736-5B4C-B031-A57900E9C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64" y="6373548"/>
            <a:ext cx="1326291" cy="313687"/>
          </a:xfrm>
          <a:prstGeom prst="rect">
            <a:avLst/>
          </a:prstGeom>
        </p:spPr>
      </p:pic>
      <p:pic>
        <p:nvPicPr>
          <p:cNvPr id="33" name="Imagen 32" descr="Logotipo&#10;&#10;Descripción generada automáticamente">
            <a:extLst>
              <a:ext uri="{FF2B5EF4-FFF2-40B4-BE49-F238E27FC236}">
                <a16:creationId xmlns:a16="http://schemas.microsoft.com/office/drawing/2014/main" id="{07E25375-4056-0D47-83C8-93514E3C1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7829" y="6309334"/>
            <a:ext cx="1775253" cy="411674"/>
          </a:xfrm>
          <a:prstGeom prst="rect">
            <a:avLst/>
          </a:prstGeom>
        </p:spPr>
      </p:pic>
      <p:pic>
        <p:nvPicPr>
          <p:cNvPr id="16" name="Imagen 15" descr="Gráfico, Gráfico de rectángulos&#10;&#10;Descripción generada automáticamente">
            <a:extLst>
              <a:ext uri="{FF2B5EF4-FFF2-40B4-BE49-F238E27FC236}">
                <a16:creationId xmlns:a16="http://schemas.microsoft.com/office/drawing/2014/main" id="{8A895C49-1736-5B4C-B031-A57900E9C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64" y="6373548"/>
            <a:ext cx="1326291" cy="313687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-56433" y="1160637"/>
            <a:ext cx="42234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200" b="1" dirty="0" smtClean="0">
                <a:solidFill>
                  <a:schemeClr val="bg1"/>
                </a:solidFill>
              </a:rPr>
              <a:t>Admisión</a:t>
            </a:r>
          </a:p>
          <a:p>
            <a:r>
              <a:rPr lang="es-ES_tradnl" sz="4200" b="1" dirty="0" smtClean="0">
                <a:solidFill>
                  <a:schemeClr val="bg1"/>
                </a:solidFill>
              </a:rPr>
              <a:t>Grado Superior</a:t>
            </a:r>
            <a:endParaRPr lang="es-ES" sz="4200" b="1" dirty="0">
              <a:solidFill>
                <a:schemeClr val="bg1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4613354" y="250255"/>
            <a:ext cx="94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Estado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4613354" y="662117"/>
            <a:ext cx="712328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_tradnl" sz="1400" dirty="0">
                <a:solidFill>
                  <a:srgbClr val="FF0000"/>
                </a:solidFill>
                <a:ea typeface="Times New Roman" panose="02020603050405020304" pitchFamily="18" charset="0"/>
              </a:rPr>
              <a:t>2805</a:t>
            </a:r>
            <a:r>
              <a:rPr lang="es-ES_tradnl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plazas ofertadas (ratio de 20 alumnas/os por grupo)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1400" dirty="0">
                <a:ea typeface="Times New Roman" panose="02020603050405020304" pitchFamily="18" charset="0"/>
              </a:rPr>
              <a:t>Adjudicación de plazas libres: previsión de, al menos, </a:t>
            </a:r>
            <a:r>
              <a:rPr lang="es-ES" sz="1400" dirty="0">
                <a:solidFill>
                  <a:srgbClr val="FF0000"/>
                </a:solidFill>
                <a:ea typeface="Times New Roman" panose="02020603050405020304" pitchFamily="18" charset="0"/>
              </a:rPr>
              <a:t>102</a:t>
            </a:r>
            <a:r>
              <a:rPr lang="es-ES" sz="1400" dirty="0">
                <a:ea typeface="Times New Roman" panose="02020603050405020304" pitchFamily="18" charset="0"/>
              </a:rPr>
              <a:t> plazas libres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_tradnl" sz="1400" dirty="0">
                <a:ea typeface="Times New Roman" panose="02020603050405020304" pitchFamily="18" charset="0"/>
              </a:rPr>
              <a:t>Tasa de cobertura: </a:t>
            </a:r>
            <a:r>
              <a:rPr lang="es-ES_tradnl" sz="1400" dirty="0">
                <a:solidFill>
                  <a:srgbClr val="FF0000"/>
                </a:solidFill>
                <a:ea typeface="Times New Roman" panose="02020603050405020304" pitchFamily="18" charset="0"/>
              </a:rPr>
              <a:t>96,4 %</a:t>
            </a:r>
            <a:endParaRPr lang="es-ES" sz="14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4613353" y="1845825"/>
            <a:ext cx="289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Reserva de plazas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613354" y="2320758"/>
            <a:ext cx="7471809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s-ES" sz="1400" dirty="0" smtClean="0">
                <a:effectLst/>
                <a:ea typeface="Times New Roman" panose="02020603050405020304" pitchFamily="18" charset="0"/>
              </a:rPr>
              <a:t>268 de 2570 matrículas plazo ordinario = más de un </a:t>
            </a:r>
            <a:r>
              <a:rPr lang="es-ES" sz="1400" dirty="0">
                <a:solidFill>
                  <a:srgbClr val="FF0000"/>
                </a:solidFill>
                <a:ea typeface="Times New Roman" panose="02020603050405020304" pitchFamily="18" charset="0"/>
              </a:rPr>
              <a:t>10% </a:t>
            </a:r>
            <a:r>
              <a:rPr lang="es-ES" sz="1400" dirty="0" smtClean="0">
                <a:effectLst/>
                <a:ea typeface="Times New Roman" panose="02020603050405020304" pitchFamily="18" charset="0"/>
              </a:rPr>
              <a:t>de las plazas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1400" dirty="0" smtClean="0">
                <a:effectLst/>
                <a:ea typeface="Times New Roman" panose="02020603050405020304" pitchFamily="18" charset="0"/>
              </a:rPr>
              <a:t>DISCAPACIDAD = 27 plazas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1400" dirty="0" smtClean="0">
                <a:effectLst/>
                <a:ea typeface="Times New Roman" panose="02020603050405020304" pitchFamily="18" charset="0"/>
              </a:rPr>
              <a:t>DEPORTISTA = 12 plazas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1400" dirty="0" smtClean="0">
                <a:effectLst/>
                <a:ea typeface="Times New Roman" panose="02020603050405020304" pitchFamily="18" charset="0"/>
              </a:rPr>
              <a:t>NECESIDAD ESPECÍFICA DE APOYO EDUCATIVO = 59 plazas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1400" b="1" dirty="0" smtClean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SEXO INFRARREPRESENTADO</a:t>
            </a:r>
            <a:r>
              <a:rPr lang="es-ES" sz="1400" dirty="0" smtClean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= 170 plazas (6,6% de las plazas matriculadas en el plazo ordinario)</a:t>
            </a:r>
            <a:endParaRPr lang="es-ES" sz="1400" dirty="0" smtClean="0">
              <a:effectLst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400" dirty="0" smtClean="0">
                <a:effectLst/>
                <a:ea typeface="Calibri" panose="020F0502020204030204" pitchFamily="34" charset="0"/>
              </a:rPr>
              <a:t>Mujeres = 85 mujeres (en 19 ciclos, la mayor parte industriales y de informática)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400" dirty="0" smtClean="0">
                <a:effectLst/>
                <a:ea typeface="Calibri" panose="020F0502020204030204" pitchFamily="34" charset="0"/>
              </a:rPr>
              <a:t>Hombres = 85 hombres (en 16 ciclos, la mayor parte sanitarios y de servicios socioculturales)</a:t>
            </a:r>
          </a:p>
          <a:p>
            <a:endParaRPr lang="es-ES_tradnl" sz="1200" i="1" dirty="0" smtClean="0">
              <a:effectLst/>
              <a:ea typeface="Times New Roman" panose="02020603050405020304" pitchFamily="18" charset="0"/>
            </a:endParaRPr>
          </a:p>
          <a:p>
            <a:r>
              <a:rPr lang="es-ES_tradnl" sz="1200" i="1" dirty="0" smtClean="0">
                <a:effectLst/>
                <a:ea typeface="Times New Roman" panose="02020603050405020304" pitchFamily="18" charset="0"/>
              </a:rPr>
              <a:t>Nota: las inscripciones de grado superior recibidas están equilibradas entre los dos sexos, al igual que las reservas de plaza por sexo adjudicadas.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63495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35" b="38841"/>
          <a:stretch/>
        </p:blipFill>
        <p:spPr>
          <a:xfrm>
            <a:off x="1247062" y="2014980"/>
            <a:ext cx="9507092" cy="217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7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interior, foto, hombre, mujer&#10;&#10;Descripción generada automáticamente">
            <a:extLst>
              <a:ext uri="{FF2B5EF4-FFF2-40B4-BE49-F238E27FC236}">
                <a16:creationId xmlns:a16="http://schemas.microsoft.com/office/drawing/2014/main" id="{5E65F9C6-13AC-8E35-6B9A-5704A0958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2191998" cy="685799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CB91110F-663D-5B6B-887F-2E57D5E73E8F}"/>
              </a:ext>
            </a:extLst>
          </p:cNvPr>
          <p:cNvSpPr txBox="1">
            <a:spLocks/>
          </p:cNvSpPr>
          <p:nvPr/>
        </p:nvSpPr>
        <p:spPr>
          <a:xfrm>
            <a:off x="188536" y="3205113"/>
            <a:ext cx="11877958" cy="3044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chemeClr val="bg1"/>
                </a:solidFill>
                <a:latin typeface="Nunito" pitchFamily="2" charset="0"/>
              </a:rPr>
              <a:t>La </a:t>
            </a:r>
            <a:r>
              <a:rPr lang="es-ES" sz="4000" b="1" dirty="0" smtClean="0">
                <a:solidFill>
                  <a:schemeClr val="bg1"/>
                </a:solidFill>
                <a:latin typeface="Nunito" pitchFamily="2" charset="0"/>
              </a:rPr>
              <a:t>Formación Profesional </a:t>
            </a:r>
            <a:r>
              <a:rPr lang="es-ES" sz="4000" b="1" dirty="0">
                <a:solidFill>
                  <a:schemeClr val="bg1"/>
                </a:solidFill>
                <a:latin typeface="Nunito" pitchFamily="2" charset="0"/>
              </a:rPr>
              <a:t>acogerá en Navarra en el curso 24/25 la cifra </a:t>
            </a:r>
            <a:r>
              <a:rPr lang="es-ES" sz="4000" b="1" dirty="0" smtClean="0">
                <a:solidFill>
                  <a:schemeClr val="bg1"/>
                </a:solidFill>
                <a:latin typeface="Nunito" pitchFamily="2" charset="0"/>
              </a:rPr>
              <a:t>récord </a:t>
            </a:r>
            <a:r>
              <a:rPr lang="es-ES" sz="4000" b="1" dirty="0">
                <a:solidFill>
                  <a:schemeClr val="bg1"/>
                </a:solidFill>
                <a:latin typeface="Nunito" pitchFamily="2" charset="0"/>
              </a:rPr>
              <a:t>de 16.1615 estudiantes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4" t="38235" r="14478" b="38841"/>
          <a:stretch/>
        </p:blipFill>
        <p:spPr>
          <a:xfrm>
            <a:off x="7897906" y="44535"/>
            <a:ext cx="4168588" cy="134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7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4782CB39-D51E-DBD1-7B1C-802C5A7A5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Imagen 31" descr="Gráfico, Gráfico de rectángulos&#10;&#10;Descripción generada automáticamente">
            <a:extLst>
              <a:ext uri="{FF2B5EF4-FFF2-40B4-BE49-F238E27FC236}">
                <a16:creationId xmlns:a16="http://schemas.microsoft.com/office/drawing/2014/main" id="{8A895C49-1736-5B4C-B031-A57900E9C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64" y="6373548"/>
            <a:ext cx="1326291" cy="313687"/>
          </a:xfrm>
          <a:prstGeom prst="rect">
            <a:avLst/>
          </a:prstGeom>
        </p:spPr>
      </p:pic>
      <p:pic>
        <p:nvPicPr>
          <p:cNvPr id="33" name="Imagen 32" descr="Logotipo&#10;&#10;Descripción generada automáticamente">
            <a:extLst>
              <a:ext uri="{FF2B5EF4-FFF2-40B4-BE49-F238E27FC236}">
                <a16:creationId xmlns:a16="http://schemas.microsoft.com/office/drawing/2014/main" id="{07E25375-4056-0D47-83C8-93514E3C1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7829" y="6309334"/>
            <a:ext cx="1775253" cy="41167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2095" y="897122"/>
            <a:ext cx="39242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4400" b="1" dirty="0" smtClean="0">
                <a:solidFill>
                  <a:schemeClr val="bg1"/>
                </a:solidFill>
              </a:rPr>
              <a:t>FP presencial</a:t>
            </a:r>
          </a:p>
          <a:p>
            <a:pPr algn="just"/>
            <a:endParaRPr lang="es-ES_tradnl" sz="4400" b="1" dirty="0" smtClean="0">
              <a:solidFill>
                <a:schemeClr val="bg1"/>
              </a:solidFill>
            </a:endParaRPr>
          </a:p>
          <a:p>
            <a:pPr algn="just"/>
            <a:r>
              <a:rPr lang="es-ES_tradnl" sz="4400" b="1" dirty="0" smtClean="0">
                <a:solidFill>
                  <a:schemeClr val="bg1"/>
                </a:solidFill>
              </a:rPr>
              <a:t>Crecimiento medio 30%</a:t>
            </a:r>
            <a:endParaRPr lang="es-ES" sz="44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39636513"/>
              </p:ext>
            </p:extLst>
          </p:nvPr>
        </p:nvGraphicFramePr>
        <p:xfrm>
          <a:off x="4550323" y="842509"/>
          <a:ext cx="6874964" cy="4382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4613540" y="5571060"/>
            <a:ext cx="674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356 nuevos grupos presenciales de </a:t>
            </a:r>
            <a:r>
              <a:rPr lang="es-ES_tradnl" dirty="0" smtClean="0"/>
              <a:t>primer curso para el 24/25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671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4782CB39-D51E-DBD1-7B1C-802C5A7A5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Imagen 31" descr="Gráfico, Gráfico de rectángulos&#10;&#10;Descripción generada automáticamente">
            <a:extLst>
              <a:ext uri="{FF2B5EF4-FFF2-40B4-BE49-F238E27FC236}">
                <a16:creationId xmlns:a16="http://schemas.microsoft.com/office/drawing/2014/main" id="{8A895C49-1736-5B4C-B031-A57900E9C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64" y="6373548"/>
            <a:ext cx="1326291" cy="313687"/>
          </a:xfrm>
          <a:prstGeom prst="rect">
            <a:avLst/>
          </a:prstGeom>
        </p:spPr>
      </p:pic>
      <p:pic>
        <p:nvPicPr>
          <p:cNvPr id="33" name="Imagen 32" descr="Logotipo&#10;&#10;Descripción generada automáticamente">
            <a:extLst>
              <a:ext uri="{FF2B5EF4-FFF2-40B4-BE49-F238E27FC236}">
                <a16:creationId xmlns:a16="http://schemas.microsoft.com/office/drawing/2014/main" id="{07E25375-4056-0D47-83C8-93514E3C1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7829" y="6309334"/>
            <a:ext cx="1775253" cy="411674"/>
          </a:xfrm>
          <a:prstGeom prst="rect">
            <a:avLst/>
          </a:prstGeom>
        </p:spPr>
      </p:pic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4181010225"/>
              </p:ext>
            </p:extLst>
          </p:nvPr>
        </p:nvGraphicFramePr>
        <p:xfrm>
          <a:off x="5010346" y="809773"/>
          <a:ext cx="6334811" cy="4487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Rectángulo 1"/>
          <p:cNvSpPr/>
          <p:nvPr/>
        </p:nvSpPr>
        <p:spPr>
          <a:xfrm>
            <a:off x="-45265" y="1058830"/>
            <a:ext cx="428228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Plazas </a:t>
            </a:r>
            <a:r>
              <a:rPr lang="es-ES_tradnl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ofertadas de 1º</a:t>
            </a:r>
            <a:endParaRPr lang="es-ES_tradnl" sz="4400" b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s-ES_tradnl" sz="4400" b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s-ES_tradnl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Crecimiento medio 30</a:t>
            </a:r>
            <a:r>
              <a:rPr lang="es-ES_tradnl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</a:t>
            </a:r>
            <a:endParaRPr lang="es-E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803486" y="5630313"/>
            <a:ext cx="674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6631 plazas </a:t>
            </a:r>
            <a:r>
              <a:rPr lang="es-ES_tradnl" dirty="0" smtClean="0"/>
              <a:t>presenciales nuevas </a:t>
            </a:r>
            <a:r>
              <a:rPr lang="es-ES_tradnl" dirty="0" smtClean="0"/>
              <a:t>de primer curso para el 24/25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55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4782CB39-D51E-DBD1-7B1C-802C5A7A5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Imagen 31" descr="Gráfico, Gráfico de rectángulos&#10;&#10;Descripción generada automáticamente">
            <a:extLst>
              <a:ext uri="{FF2B5EF4-FFF2-40B4-BE49-F238E27FC236}">
                <a16:creationId xmlns:a16="http://schemas.microsoft.com/office/drawing/2014/main" id="{8A895C49-1736-5B4C-B031-A57900E9C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64" y="6373548"/>
            <a:ext cx="1326291" cy="31368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1595" y="1067110"/>
            <a:ext cx="392479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Crecimiento de </a:t>
            </a:r>
            <a:r>
              <a:rPr lang="es-ES_tradnl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grupos de 1º por </a:t>
            </a:r>
            <a:r>
              <a:rPr lang="es-ES_tradnl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todas las zonas </a:t>
            </a:r>
            <a:r>
              <a:rPr lang="es-ES_tradnl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Navarra</a:t>
            </a:r>
            <a:endParaRPr lang="es-ES" sz="4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Imagen 7" descr="I:\1.1. Sc OyE de la FP\4. Admisión\Admisión 24-25\Analisis inscripciones GM-GS\240904_Datos Nota prensa 9 septiembre 24\Crecimiento por zonas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792" y="0"/>
            <a:ext cx="57974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8827129" y="5954028"/>
            <a:ext cx="3242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Crecimiento de la FP por todo el territorio de Navarra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924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4782CB39-D51E-DBD1-7B1C-802C5A7A5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6992"/>
            <a:ext cx="12192000" cy="6858000"/>
          </a:xfrm>
          <a:prstGeom prst="rect">
            <a:avLst/>
          </a:prstGeom>
        </p:spPr>
      </p:pic>
      <p:pic>
        <p:nvPicPr>
          <p:cNvPr id="32" name="Imagen 31" descr="Gráfico, Gráfico de rectángulos&#10;&#10;Descripción generada automáticamente">
            <a:extLst>
              <a:ext uri="{FF2B5EF4-FFF2-40B4-BE49-F238E27FC236}">
                <a16:creationId xmlns:a16="http://schemas.microsoft.com/office/drawing/2014/main" id="{8A895C49-1736-5B4C-B031-A57900E9C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64" y="6373548"/>
            <a:ext cx="1326291" cy="313687"/>
          </a:xfrm>
          <a:prstGeom prst="rect">
            <a:avLst/>
          </a:prstGeom>
        </p:spPr>
      </p:pic>
      <p:pic>
        <p:nvPicPr>
          <p:cNvPr id="33" name="Imagen 32" descr="Logotipo&#10;&#10;Descripción generada automáticamente">
            <a:extLst>
              <a:ext uri="{FF2B5EF4-FFF2-40B4-BE49-F238E27FC236}">
                <a16:creationId xmlns:a16="http://schemas.microsoft.com/office/drawing/2014/main" id="{07E25375-4056-0D47-83C8-93514E3C1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7829" y="6309334"/>
            <a:ext cx="1775253" cy="41167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00949" y="814967"/>
            <a:ext cx="39148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smtClean="0">
                <a:solidFill>
                  <a:schemeClr val="bg1"/>
                </a:solidFill>
              </a:rPr>
              <a:t>FP virtual (online)</a:t>
            </a:r>
          </a:p>
          <a:p>
            <a:endParaRPr lang="es-ES_tradnl" sz="4400" b="1" dirty="0" smtClean="0">
              <a:solidFill>
                <a:schemeClr val="bg1"/>
              </a:solidFill>
            </a:endParaRPr>
          </a:p>
          <a:p>
            <a:r>
              <a:rPr lang="es-ES_tradnl" sz="4400" b="1" dirty="0" smtClean="0">
                <a:solidFill>
                  <a:schemeClr val="bg1"/>
                </a:solidFill>
              </a:rPr>
              <a:t>Crecimiento medio </a:t>
            </a:r>
            <a:r>
              <a:rPr lang="es-ES_tradnl" sz="4400" b="1" dirty="0" smtClean="0">
                <a:solidFill>
                  <a:schemeClr val="bg1"/>
                </a:solidFill>
              </a:rPr>
              <a:t>150%</a:t>
            </a:r>
            <a:endParaRPr lang="es-ES" sz="4400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2733405067"/>
              </p:ext>
            </p:extLst>
          </p:nvPr>
        </p:nvGraphicFramePr>
        <p:xfrm>
          <a:off x="4649546" y="814967"/>
          <a:ext cx="6908726" cy="4409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4729644" y="5603598"/>
            <a:ext cx="674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32 ciclos de FP virtual (online) para </a:t>
            </a:r>
            <a:r>
              <a:rPr lang="es-ES_tradnl" dirty="0" smtClean="0"/>
              <a:t>el 24/25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708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4782CB39-D51E-DBD1-7B1C-802C5A7A5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" y="0"/>
            <a:ext cx="12192000" cy="6858000"/>
          </a:xfrm>
          <a:prstGeom prst="rect">
            <a:avLst/>
          </a:prstGeom>
        </p:spPr>
      </p:pic>
      <p:pic>
        <p:nvPicPr>
          <p:cNvPr id="32" name="Imagen 31" descr="Gráfico, Gráfico de rectángulos&#10;&#10;Descripción generada automáticamente">
            <a:extLst>
              <a:ext uri="{FF2B5EF4-FFF2-40B4-BE49-F238E27FC236}">
                <a16:creationId xmlns:a16="http://schemas.microsoft.com/office/drawing/2014/main" id="{8A895C49-1736-5B4C-B031-A57900E9C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64" y="6373548"/>
            <a:ext cx="1326291" cy="313687"/>
          </a:xfrm>
          <a:prstGeom prst="rect">
            <a:avLst/>
          </a:prstGeom>
        </p:spPr>
      </p:pic>
      <p:pic>
        <p:nvPicPr>
          <p:cNvPr id="33" name="Imagen 32" descr="Logotipo&#10;&#10;Descripción generada automáticamente">
            <a:extLst>
              <a:ext uri="{FF2B5EF4-FFF2-40B4-BE49-F238E27FC236}">
                <a16:creationId xmlns:a16="http://schemas.microsoft.com/office/drawing/2014/main" id="{07E25375-4056-0D47-83C8-93514E3C1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7829" y="6309334"/>
            <a:ext cx="1775253" cy="41167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2704" y="126333"/>
            <a:ext cx="4221619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400" b="1" dirty="0" smtClean="0">
                <a:solidFill>
                  <a:schemeClr val="bg1"/>
                </a:solidFill>
              </a:rPr>
              <a:t>16.615 </a:t>
            </a:r>
            <a:r>
              <a:rPr lang="es-ES_tradnl" sz="4400" b="1" dirty="0">
                <a:solidFill>
                  <a:schemeClr val="bg1"/>
                </a:solidFill>
              </a:rPr>
              <a:t>alumnas y alumnos en FP </a:t>
            </a:r>
            <a:r>
              <a:rPr lang="es-ES_tradnl" sz="4400" b="1" dirty="0" smtClean="0">
                <a:solidFill>
                  <a:schemeClr val="bg1"/>
                </a:solidFill>
              </a:rPr>
              <a:t> de todas las modalidades</a:t>
            </a:r>
            <a:endParaRPr lang="es-ES_tradnl" sz="4400" b="1" dirty="0">
              <a:solidFill>
                <a:schemeClr val="bg1"/>
              </a:solidFill>
            </a:endParaRPr>
          </a:p>
          <a:p>
            <a:endParaRPr lang="es-ES_tradnl" sz="4400" b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s-ES_tradnl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Crecimiento </a:t>
            </a:r>
            <a:r>
              <a:rPr lang="es-ES_tradnl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global </a:t>
            </a:r>
            <a:r>
              <a:rPr lang="es-ES_tradnl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la FP 37%</a:t>
            </a:r>
            <a:endParaRPr lang="es-E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44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729242883"/>
              </p:ext>
            </p:extLst>
          </p:nvPr>
        </p:nvGraphicFramePr>
        <p:xfrm>
          <a:off x="4741682" y="1223128"/>
          <a:ext cx="6532776" cy="4411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5220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4782CB39-D51E-DBD1-7B1C-802C5A7A5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5291"/>
            <a:ext cx="12192000" cy="6858000"/>
          </a:xfrm>
          <a:prstGeom prst="rect">
            <a:avLst/>
          </a:prstGeom>
        </p:spPr>
      </p:pic>
      <p:pic>
        <p:nvPicPr>
          <p:cNvPr id="32" name="Imagen 31" descr="Gráfico, Gráfico de rectángulos&#10;&#10;Descripción generada automáticamente">
            <a:extLst>
              <a:ext uri="{FF2B5EF4-FFF2-40B4-BE49-F238E27FC236}">
                <a16:creationId xmlns:a16="http://schemas.microsoft.com/office/drawing/2014/main" id="{8A895C49-1736-5B4C-B031-A57900E9C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64" y="6373548"/>
            <a:ext cx="1326291" cy="313687"/>
          </a:xfrm>
          <a:prstGeom prst="rect">
            <a:avLst/>
          </a:prstGeom>
        </p:spPr>
      </p:pic>
      <p:pic>
        <p:nvPicPr>
          <p:cNvPr id="33" name="Imagen 32" descr="Logotipo&#10;&#10;Descripción generada automáticamente">
            <a:extLst>
              <a:ext uri="{FF2B5EF4-FFF2-40B4-BE49-F238E27FC236}">
                <a16:creationId xmlns:a16="http://schemas.microsoft.com/office/drawing/2014/main" id="{07E25375-4056-0D47-83C8-93514E3C1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7829" y="6309334"/>
            <a:ext cx="1775253" cy="411674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149440" y="937203"/>
            <a:ext cx="39242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4400" b="1" dirty="0" smtClean="0">
                <a:solidFill>
                  <a:schemeClr val="bg1"/>
                </a:solidFill>
              </a:rPr>
              <a:t>Admisión Grado </a:t>
            </a:r>
            <a:r>
              <a:rPr lang="es-ES_tradnl" sz="4400" b="1" dirty="0">
                <a:solidFill>
                  <a:schemeClr val="bg1"/>
                </a:solidFill>
              </a:rPr>
              <a:t>B</a:t>
            </a:r>
            <a:r>
              <a:rPr lang="es-ES_tradnl" sz="4400" b="1" dirty="0" smtClean="0">
                <a:solidFill>
                  <a:schemeClr val="bg1"/>
                </a:solidFill>
              </a:rPr>
              <a:t>ásico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594502" y="333962"/>
            <a:ext cx="95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Estado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4594502" y="937203"/>
            <a:ext cx="6096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_tradnl" sz="1400" dirty="0">
                <a:solidFill>
                  <a:srgbClr val="FF0000"/>
                </a:solidFill>
                <a:ea typeface="Times New Roman" panose="02020603050405020304" pitchFamily="18" charset="0"/>
              </a:rPr>
              <a:t>756</a:t>
            </a:r>
            <a:r>
              <a:rPr lang="es-ES_tradnl" sz="14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4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plazas ofertadas (ratio de 14 alumnas/os por grupo)</a:t>
            </a:r>
            <a:endParaRPr lang="es-ES" sz="14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1400" dirty="0" smtClean="0">
                <a:effectLst/>
                <a:ea typeface="Times New Roman" panose="02020603050405020304" pitchFamily="18" charset="0"/>
              </a:rPr>
              <a:t>Adjudicación de plazas libres: previsión de, al menos, </a:t>
            </a:r>
            <a:r>
              <a:rPr lang="es-ES" sz="1400" dirty="0">
                <a:solidFill>
                  <a:srgbClr val="FF0000"/>
                </a:solidFill>
                <a:ea typeface="Times New Roman" panose="02020603050405020304" pitchFamily="18" charset="0"/>
              </a:rPr>
              <a:t>17</a:t>
            </a:r>
            <a:r>
              <a:rPr lang="es-ES" sz="1400" dirty="0" smtClean="0">
                <a:effectLst/>
                <a:ea typeface="Times New Roman" panose="02020603050405020304" pitchFamily="18" charset="0"/>
              </a:rPr>
              <a:t> plazas libres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_tradnl" sz="1400" dirty="0" smtClean="0">
                <a:ea typeface="Times New Roman" panose="02020603050405020304" pitchFamily="18" charset="0"/>
              </a:rPr>
              <a:t>Tasa de cobertura: </a:t>
            </a:r>
            <a:r>
              <a:rPr lang="es-ES_tradnl" sz="14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97,75 %</a:t>
            </a:r>
            <a:endParaRPr lang="es-ES" sz="1400" dirty="0" smtClean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4594501" y="2218105"/>
            <a:ext cx="226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Reserva de plazas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4594501" y="2806510"/>
            <a:ext cx="746238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s-ES" sz="1400" dirty="0" smtClean="0">
                <a:effectLst/>
                <a:ea typeface="Times New Roman" panose="02020603050405020304" pitchFamily="18" charset="0"/>
              </a:rPr>
              <a:t>79 de 631 matrículas plazo ordinario = un </a:t>
            </a:r>
            <a:r>
              <a:rPr lang="es-ES" sz="1400" dirty="0">
                <a:solidFill>
                  <a:srgbClr val="FF0000"/>
                </a:solidFill>
                <a:ea typeface="Times New Roman" panose="02020603050405020304" pitchFamily="18" charset="0"/>
              </a:rPr>
              <a:t>12,5% </a:t>
            </a:r>
            <a:r>
              <a:rPr lang="es-ES" sz="1400" dirty="0" smtClean="0">
                <a:effectLst/>
                <a:ea typeface="Times New Roman" panose="02020603050405020304" pitchFamily="18" charset="0"/>
              </a:rPr>
              <a:t>de las plazas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1400" dirty="0" smtClean="0">
                <a:effectLst/>
                <a:ea typeface="Times New Roman" panose="02020603050405020304" pitchFamily="18" charset="0"/>
              </a:rPr>
              <a:t>DISCAPACIDAD = 5 plazas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1400" dirty="0" smtClean="0">
                <a:effectLst/>
                <a:ea typeface="Times New Roman" panose="02020603050405020304" pitchFamily="18" charset="0"/>
              </a:rPr>
              <a:t>DEPORTISTA = 0 PLAZAS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1400" dirty="0" smtClean="0">
                <a:effectLst/>
                <a:ea typeface="Times New Roman" panose="02020603050405020304" pitchFamily="18" charset="0"/>
              </a:rPr>
              <a:t>NECESIDAD ESPECÍFICA DE APOYO EDUCATIVO = 39 plazas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1400" b="1" dirty="0" smtClean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SEXO INFRARREPRESENTADO</a:t>
            </a:r>
            <a:r>
              <a:rPr lang="es-ES" sz="1400" dirty="0" smtClean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= 35 plazas (5,6% de las plazas matriculadas en el plazo ordinario)</a:t>
            </a:r>
            <a:endParaRPr lang="es-ES" sz="1400" dirty="0" smtClean="0">
              <a:effectLst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400" dirty="0" smtClean="0">
                <a:effectLst/>
                <a:ea typeface="Calibri" panose="020F0502020204030204" pitchFamily="34" charset="0"/>
              </a:rPr>
              <a:t>Mujeres = 28 mujeres (en 10 ciclos, la mayor parte industriales)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400" dirty="0" smtClean="0">
                <a:effectLst/>
                <a:ea typeface="Calibri" panose="020F0502020204030204" pitchFamily="34" charset="0"/>
              </a:rPr>
              <a:t>Hombres = 7 hombres (en 1 ciclo: Peluquería y estética)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ES_tradnl" sz="1200" i="1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_tradnl" sz="1200" i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Nota: la medida ha “beneficiado” cuantitativamente más a las mujeres y en ciclos industriales.</a:t>
            </a:r>
            <a:endParaRPr lang="es-ES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4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4782CB39-D51E-DBD1-7B1C-802C5A7A5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Imagen 31" descr="Gráfico, Gráfico de rectángulos&#10;&#10;Descripción generada automáticamente">
            <a:extLst>
              <a:ext uri="{FF2B5EF4-FFF2-40B4-BE49-F238E27FC236}">
                <a16:creationId xmlns:a16="http://schemas.microsoft.com/office/drawing/2014/main" id="{8A895C49-1736-5B4C-B031-A57900E9C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64" y="6373548"/>
            <a:ext cx="1326291" cy="313687"/>
          </a:xfrm>
          <a:prstGeom prst="rect">
            <a:avLst/>
          </a:prstGeom>
        </p:spPr>
      </p:pic>
      <p:pic>
        <p:nvPicPr>
          <p:cNvPr id="33" name="Imagen 32" descr="Logotipo&#10;&#10;Descripción generada automáticamente">
            <a:extLst>
              <a:ext uri="{FF2B5EF4-FFF2-40B4-BE49-F238E27FC236}">
                <a16:creationId xmlns:a16="http://schemas.microsoft.com/office/drawing/2014/main" id="{07E25375-4056-0D47-83C8-93514E3C1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7829" y="6309334"/>
            <a:ext cx="1775253" cy="411674"/>
          </a:xfrm>
          <a:prstGeom prst="rect">
            <a:avLst/>
          </a:prstGeom>
        </p:spPr>
      </p:pic>
      <p:pic>
        <p:nvPicPr>
          <p:cNvPr id="16" name="Imagen 15" descr="Gráfico, Gráfico de rectángulos&#10;&#10;Descripción generada automáticamente">
            <a:extLst>
              <a:ext uri="{FF2B5EF4-FFF2-40B4-BE49-F238E27FC236}">
                <a16:creationId xmlns:a16="http://schemas.microsoft.com/office/drawing/2014/main" id="{8A895C49-1736-5B4C-B031-A57900E9C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64" y="6373548"/>
            <a:ext cx="1326291" cy="313687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100949" y="1016949"/>
            <a:ext cx="36320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smtClean="0">
                <a:solidFill>
                  <a:schemeClr val="bg1"/>
                </a:solidFill>
              </a:rPr>
              <a:t>Admisión Grado </a:t>
            </a:r>
            <a:r>
              <a:rPr lang="es-ES_tradnl" sz="4400" b="1" dirty="0">
                <a:solidFill>
                  <a:schemeClr val="bg1"/>
                </a:solidFill>
              </a:rPr>
              <a:t>M</a:t>
            </a:r>
            <a:r>
              <a:rPr lang="es-ES_tradnl" sz="4400" b="1" dirty="0" smtClean="0">
                <a:solidFill>
                  <a:schemeClr val="bg1"/>
                </a:solidFill>
              </a:rPr>
              <a:t>edio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4613354" y="250255"/>
            <a:ext cx="94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Estado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4613354" y="662117"/>
            <a:ext cx="712328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_tradnl" sz="1400" dirty="0">
                <a:solidFill>
                  <a:srgbClr val="FF0000"/>
                </a:solidFill>
                <a:ea typeface="Times New Roman" panose="02020603050405020304" pitchFamily="18" charset="0"/>
              </a:rPr>
              <a:t>2860</a:t>
            </a:r>
            <a:r>
              <a:rPr lang="es-ES_tradnl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plazas ofertadas (ratio de 20 alumnas/os por grupo)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1400" dirty="0" smtClean="0">
                <a:effectLst/>
                <a:ea typeface="Times New Roman" panose="02020603050405020304" pitchFamily="18" charset="0"/>
              </a:rPr>
              <a:t>Adjudicación de plazas libres: previsión de, al menos, </a:t>
            </a:r>
            <a:r>
              <a:rPr lang="es-ES" sz="1400" dirty="0">
                <a:solidFill>
                  <a:srgbClr val="FF0000"/>
                </a:solidFill>
                <a:ea typeface="Times New Roman" panose="02020603050405020304" pitchFamily="18" charset="0"/>
              </a:rPr>
              <a:t>94</a:t>
            </a:r>
            <a:r>
              <a:rPr lang="es-ES" sz="1400" dirty="0" smtClean="0">
                <a:effectLst/>
                <a:ea typeface="Times New Roman" panose="02020603050405020304" pitchFamily="18" charset="0"/>
              </a:rPr>
              <a:t> plazas libres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_tradnl" sz="1400" dirty="0" smtClean="0">
                <a:ea typeface="Times New Roman" panose="02020603050405020304" pitchFamily="18" charset="0"/>
              </a:rPr>
              <a:t>Tasa de cobertura: </a:t>
            </a:r>
            <a:r>
              <a:rPr lang="es-ES_tradnl" sz="1400" dirty="0">
                <a:solidFill>
                  <a:srgbClr val="FF0000"/>
                </a:solidFill>
                <a:ea typeface="Times New Roman" panose="02020603050405020304" pitchFamily="18" charset="0"/>
              </a:rPr>
              <a:t>96,7 %</a:t>
            </a:r>
            <a:endParaRPr lang="es-ES" sz="14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4613353" y="1740224"/>
            <a:ext cx="289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Reserva de plazas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4613354" y="2154350"/>
            <a:ext cx="747180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s-ES" sz="1400" dirty="0" smtClean="0">
                <a:ea typeface="Times New Roman" panose="02020603050405020304" pitchFamily="18" charset="0"/>
              </a:rPr>
              <a:t>237</a:t>
            </a:r>
            <a:r>
              <a:rPr lang="es-ES" sz="1400" dirty="0" smtClean="0">
                <a:effectLst/>
                <a:ea typeface="Times New Roman" panose="02020603050405020304" pitchFamily="18" charset="0"/>
              </a:rPr>
              <a:t> de 2629 matrículas plazo ordinario = un </a:t>
            </a:r>
            <a:r>
              <a:rPr lang="es-ES" sz="1400" dirty="0">
                <a:solidFill>
                  <a:srgbClr val="FF0000"/>
                </a:solidFill>
                <a:ea typeface="Times New Roman" panose="02020603050405020304" pitchFamily="18" charset="0"/>
              </a:rPr>
              <a:t>9% </a:t>
            </a:r>
            <a:r>
              <a:rPr lang="es-ES" sz="1400" dirty="0" smtClean="0">
                <a:effectLst/>
                <a:ea typeface="Times New Roman" panose="02020603050405020304" pitchFamily="18" charset="0"/>
              </a:rPr>
              <a:t>de las plazas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1400" dirty="0" smtClean="0">
                <a:effectLst/>
                <a:ea typeface="Times New Roman" panose="02020603050405020304" pitchFamily="18" charset="0"/>
              </a:rPr>
              <a:t>DISCAPACIDAD = 25 plazas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1400" dirty="0" smtClean="0">
                <a:effectLst/>
                <a:ea typeface="Times New Roman" panose="02020603050405020304" pitchFamily="18" charset="0"/>
              </a:rPr>
              <a:t>DEPORTISTA = 9 PLAZAS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1400" dirty="0" smtClean="0">
                <a:effectLst/>
                <a:ea typeface="Times New Roman" panose="02020603050405020304" pitchFamily="18" charset="0"/>
              </a:rPr>
              <a:t>NECESIDAD ESPECÍFICA DE APOYO EDUCATIVO = 72 plazas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1400" b="1" dirty="0" smtClean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SEXO INFRARREPRESENTADO</a:t>
            </a:r>
            <a:r>
              <a:rPr lang="es-ES" sz="1400" dirty="0" smtClean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= 131 plazas (5% de las plazas matriculadas en el plazo ordinario)</a:t>
            </a:r>
            <a:endParaRPr lang="es-ES" sz="1400" dirty="0" smtClean="0">
              <a:effectLst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400" dirty="0">
                <a:ea typeface="Times New Roman" panose="02020603050405020304" pitchFamily="18" charset="0"/>
              </a:rPr>
              <a:t>Mujeres = 58 mujeres (en 13 ciclos, la mayor parte industriales). Un 44% de las reservas por sexo infrarrepresentado.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400" dirty="0">
                <a:ea typeface="Times New Roman" panose="02020603050405020304" pitchFamily="18" charset="0"/>
              </a:rPr>
              <a:t>Hombres = 73 hombres (en 6 ciclos, la mayor parte sanitarios). Un 56 % de las reservas por sexo infrarrepresentado.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ES_tradnl" sz="1200" i="1" dirty="0" smtClean="0"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_tradnl" sz="1200" i="1" dirty="0" smtClean="0">
                <a:ea typeface="Times New Roman" panose="02020603050405020304" pitchFamily="18" charset="0"/>
              </a:rPr>
              <a:t>Nota</a:t>
            </a:r>
            <a:r>
              <a:rPr lang="es-ES_tradnl" sz="1200" i="1" dirty="0">
                <a:ea typeface="Times New Roman" panose="02020603050405020304" pitchFamily="18" charset="0"/>
              </a:rPr>
              <a:t>: las inscripciones de grado medio recibidas son en un 60% de hombres y un 40% de mujeres. Porcentualmente, se ha comportado mejor la reserva de plazas para mujeres (aunque el nº total es menor).</a:t>
            </a:r>
            <a:endParaRPr lang="es-ES" sz="1200" i="1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96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9776</TotalTime>
  <Words>619</Words>
  <Application>Microsoft Office PowerPoint</Application>
  <PresentationFormat>Panorámica</PresentationFormat>
  <Paragraphs>89</Paragraphs>
  <Slides>11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Nunito</vt:lpstr>
      <vt:lpstr>Times New Roman</vt:lpstr>
      <vt:lpstr>Wingdings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N227430</dc:creator>
  <cp:lastModifiedBy>X041634</cp:lastModifiedBy>
  <cp:revision>628</cp:revision>
  <cp:lastPrinted>2024-04-05T10:13:54Z</cp:lastPrinted>
  <dcterms:created xsi:type="dcterms:W3CDTF">2016-11-15T13:53:14Z</dcterms:created>
  <dcterms:modified xsi:type="dcterms:W3CDTF">2024-09-09T06:28:35Z</dcterms:modified>
</cp:coreProperties>
</file>