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9" r:id="rId3"/>
    <p:sldId id="283" r:id="rId4"/>
    <p:sldId id="279" r:id="rId5"/>
    <p:sldId id="284" r:id="rId6"/>
    <p:sldId id="282" r:id="rId7"/>
    <p:sldId id="261" r:id="rId8"/>
    <p:sldId id="271" r:id="rId9"/>
    <p:sldId id="266" r:id="rId10"/>
    <p:sldId id="267" r:id="rId11"/>
    <p:sldId id="277" r:id="rId12"/>
    <p:sldId id="276" r:id="rId13"/>
    <p:sldId id="270" r:id="rId14"/>
    <p:sldId id="263" r:id="rId15"/>
    <p:sldId id="260" r:id="rId16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D2E"/>
    <a:srgbClr val="F6F6F5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1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06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7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46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54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2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6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43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2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07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27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2A01-5420-4526-B0F5-CAF41429BB2A}" type="datetimeFigureOut">
              <a:rPr lang="es-ES" smtClean="0"/>
              <a:pPr/>
              <a:t>02/10/2023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B991-FE0B-4E52-AE33-E4808EE6D4E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3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428368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867265" y="428368"/>
            <a:ext cx="3128453" cy="6343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278"/>
            <a:ext cx="9144000" cy="51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7879" y="4572008"/>
            <a:ext cx="54864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b="1" dirty="0" smtClean="0"/>
              <a:t>CONTEXTO</a:t>
            </a:r>
          </a:p>
          <a:p>
            <a:endParaRPr lang="es-ES_tradnl" sz="10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smtClean="0"/>
              <a:t>Mandato legal desde 1998 (Ley Foral del Voluntariado)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smtClean="0"/>
              <a:t>Compromiso con las entidades. Consejo Navarro del Voluntariado</a:t>
            </a:r>
            <a:endParaRPr lang="es-ES" sz="1600" b="1" dirty="0"/>
          </a:p>
        </p:txBody>
      </p:sp>
      <p:sp>
        <p:nvSpPr>
          <p:cNvPr id="10" name="Rectángulo 9"/>
          <p:cNvSpPr/>
          <p:nvPr/>
        </p:nvSpPr>
        <p:spPr>
          <a:xfrm>
            <a:off x="0" y="1051400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DISTINCIÓN DE PERSONA VOLUNTARIA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6"/>
          <a:stretch/>
        </p:blipFill>
        <p:spPr>
          <a:xfrm>
            <a:off x="6338212" y="3498209"/>
            <a:ext cx="2805788" cy="2936219"/>
          </a:xfrm>
          <a:prstGeom prst="rect">
            <a:avLst/>
          </a:prstGeom>
        </p:spPr>
      </p:pic>
      <p:sp>
        <p:nvSpPr>
          <p:cNvPr id="14" name="CuadroTexto 1"/>
          <p:cNvSpPr txBox="1"/>
          <p:nvPr/>
        </p:nvSpPr>
        <p:spPr>
          <a:xfrm>
            <a:off x="593124" y="1849396"/>
            <a:ext cx="785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s-ES" b="1" dirty="0" smtClean="0">
                <a:solidFill>
                  <a:srgbClr val="ED1D2E"/>
                </a:solidFill>
              </a:rPr>
              <a:t>Máxima distinción </a:t>
            </a:r>
            <a:r>
              <a:rPr lang="es-ES" dirty="0" smtClean="0"/>
              <a:t>que otorga el Gobierno de Navarra </a:t>
            </a:r>
            <a:r>
              <a:rPr lang="es-ES" b="1" dirty="0" smtClean="0">
                <a:solidFill>
                  <a:srgbClr val="ED1D2E"/>
                </a:solidFill>
              </a:rPr>
              <a:t>en materia de voluntariado</a:t>
            </a:r>
            <a:endParaRPr lang="es-ES" b="1" dirty="0">
              <a:solidFill>
                <a:srgbClr val="ED1D2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36822" y="2388973"/>
            <a:ext cx="6598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/>
              <a:t>El Gobierno de Navarra, basándose en la opinión del Consejo Navarro de Voluntariado, concederá anualmente la distinción de persona voluntaria de Navarra a la persona física o jurídica que haya destacado por su dedicación al voluntariado, por su ejemplo social en su actividad voluntaria o bien porque sus actuaciones voluntarias hayan alcanzado especial relevancia</a:t>
            </a:r>
          </a:p>
          <a:p>
            <a:pPr algn="ctr"/>
            <a:endParaRPr lang="es-ES" sz="800" i="1" dirty="0" smtClean="0"/>
          </a:p>
          <a:p>
            <a:r>
              <a:rPr lang="es-ES" sz="1200" dirty="0" smtClean="0"/>
              <a:t>Artículo 15 de la Ley Foral 2/1998, de 27 de marzo, del Voluntariado de Navarra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609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051400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DISTINCIÓN DE PERSONA VOLUNTARIA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6"/>
          <a:stretch/>
        </p:blipFill>
        <p:spPr>
          <a:xfrm>
            <a:off x="6338212" y="3498209"/>
            <a:ext cx="2805788" cy="2936219"/>
          </a:xfrm>
          <a:prstGeom prst="rect">
            <a:avLst/>
          </a:prstGeom>
        </p:spPr>
      </p:pic>
      <p:sp>
        <p:nvSpPr>
          <p:cNvPr id="13" name="CuadroTexto 1"/>
          <p:cNvSpPr txBox="1"/>
          <p:nvPr/>
        </p:nvSpPr>
        <p:spPr>
          <a:xfrm>
            <a:off x="770234" y="1882346"/>
            <a:ext cx="73110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b="1" dirty="0" smtClean="0"/>
              <a:t>PROCESO DE ELABORACION DEL REGLAMENTO</a:t>
            </a:r>
          </a:p>
          <a:p>
            <a:pPr marL="285750" indent="-285750"/>
            <a:endParaRPr lang="es-ES_tradnl" sz="1000" dirty="0" smtClean="0">
              <a:latin typeface="Bahnschrift" panose="020B0502040204020203" pitchFamily="34" charset="0"/>
            </a:endParaRPr>
          </a:p>
          <a:p>
            <a:pPr marL="1200150" lvl="2" indent="-285750">
              <a:buFont typeface="Wingdings" pitchFamily="2" charset="2"/>
              <a:buChar char="ü"/>
            </a:pPr>
            <a:r>
              <a:rPr lang="es-ES_tradnl" sz="1600" dirty="0" smtClean="0"/>
              <a:t>Sesión informativa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_tradnl" sz="1600" dirty="0" smtClean="0"/>
              <a:t>Sesión deliberativa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_tradnl" sz="1600" dirty="0" smtClean="0"/>
              <a:t>Espacio participativo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_tradnl" sz="1600" dirty="0" smtClean="0"/>
              <a:t>Devolución: 9 aportaciones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_tradnl" sz="1600" dirty="0" smtClean="0"/>
              <a:t>Visto bueno del Consejo Navarro del Voluntariado 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s-ES_tradnl" sz="1600" dirty="0" smtClean="0"/>
              <a:t>Aprobación del Reglamento por el Gobierno de Navarra</a:t>
            </a:r>
          </a:p>
        </p:txBody>
      </p:sp>
      <p:sp>
        <p:nvSpPr>
          <p:cNvPr id="12" name="CuadroTexto 1"/>
          <p:cNvSpPr txBox="1"/>
          <p:nvPr/>
        </p:nvSpPr>
        <p:spPr>
          <a:xfrm>
            <a:off x="799069" y="4357820"/>
            <a:ext cx="54864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b="1" dirty="0" smtClean="0"/>
              <a:t>PRÓXIMOS PASOS</a:t>
            </a:r>
          </a:p>
          <a:p>
            <a:endParaRPr lang="es-ES_tradnl" sz="10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Dictamen del Consejo de Navarra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Aprobación y publicación del Decreto Foral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Convocatoria de la primera distinción</a:t>
            </a:r>
          </a:p>
        </p:txBody>
      </p:sp>
    </p:spTree>
    <p:extLst>
      <p:ext uri="{BB962C8B-B14F-4D97-AF65-F5344CB8AC3E}">
        <p14:creationId xmlns:p14="http://schemas.microsoft.com/office/powerpoint/2010/main" val="32609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051400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DISTINCIÓN DE PERSONA VOLUNTARIA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6"/>
          <a:stretch/>
        </p:blipFill>
        <p:spPr>
          <a:xfrm>
            <a:off x="6338212" y="3498209"/>
            <a:ext cx="2805788" cy="2936219"/>
          </a:xfrm>
          <a:prstGeom prst="rect">
            <a:avLst/>
          </a:prstGeom>
        </p:spPr>
      </p:pic>
      <p:sp>
        <p:nvSpPr>
          <p:cNvPr id="12" name="CuadroTexto 1"/>
          <p:cNvSpPr txBox="1"/>
          <p:nvPr/>
        </p:nvSpPr>
        <p:spPr>
          <a:xfrm>
            <a:off x="770234" y="1882346"/>
            <a:ext cx="73110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b="1" dirty="0" smtClean="0"/>
              <a:t>FASES</a:t>
            </a:r>
          </a:p>
          <a:p>
            <a:pPr marL="285750" indent="-285750"/>
            <a:endParaRPr lang="es-ES" sz="1000" b="1" dirty="0" smtClean="0"/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r>
              <a:rPr lang="es-ES" sz="1600" dirty="0" smtClean="0"/>
              <a:t>Convocatoria (final de 2023 principios de 2024)</a:t>
            </a:r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endParaRPr lang="es-ES" sz="600" dirty="0" smtClean="0"/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r>
              <a:rPr lang="es-ES" sz="1600" dirty="0" smtClean="0"/>
              <a:t>Presentación de candidaturas</a:t>
            </a:r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endParaRPr lang="es-ES" sz="600" dirty="0" smtClean="0"/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r>
              <a:rPr lang="es-ES" sz="1600" dirty="0" smtClean="0"/>
              <a:t>Admisión</a:t>
            </a:r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endParaRPr lang="es-ES" sz="600" dirty="0" smtClean="0"/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r>
              <a:rPr lang="es-ES" sz="1600" dirty="0" smtClean="0"/>
              <a:t>Valoración de candidaturas y propuesta de tres</a:t>
            </a:r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endParaRPr lang="es-ES" sz="600" dirty="0" smtClean="0"/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r>
              <a:rPr lang="es-ES" sz="1600" dirty="0" smtClean="0"/>
              <a:t>Consejo Navarro del Voluntariado opina sobre la distinción</a:t>
            </a:r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endParaRPr lang="es-ES" sz="600" dirty="0" smtClean="0"/>
          </a:p>
          <a:p>
            <a:pPr marL="285750" indent="-285750">
              <a:buClr>
                <a:srgbClr val="ED1D2E"/>
              </a:buClr>
              <a:buFont typeface="Wingdings" pitchFamily="2" charset="2"/>
              <a:buChar char="Ø"/>
            </a:pPr>
            <a:r>
              <a:rPr lang="es-ES" sz="1600" dirty="0" smtClean="0"/>
              <a:t>Gobierno de Navarra otorga la distinción</a:t>
            </a:r>
          </a:p>
        </p:txBody>
      </p:sp>
      <p:sp>
        <p:nvSpPr>
          <p:cNvPr id="15" name="CuadroTexto 1"/>
          <p:cNvSpPr txBox="1"/>
          <p:nvPr/>
        </p:nvSpPr>
        <p:spPr>
          <a:xfrm>
            <a:off x="799069" y="4736757"/>
            <a:ext cx="548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b="1" dirty="0" smtClean="0"/>
              <a:t>ADEMÁS</a:t>
            </a:r>
          </a:p>
          <a:p>
            <a:endParaRPr lang="es-ES_tradnl" sz="1000" dirty="0" smtClean="0">
              <a:latin typeface="Bahnschrift" panose="020B0502040204020203" pitchFamily="34" charset="0"/>
            </a:endParaRPr>
          </a:p>
          <a:p>
            <a:pPr marL="285750" indent="-285750"/>
            <a:r>
              <a:rPr lang="es-ES" sz="1600" b="1" dirty="0" smtClean="0">
                <a:solidFill>
                  <a:srgbClr val="ED1D2E"/>
                </a:solidFill>
              </a:rPr>
              <a:t>+</a:t>
            </a:r>
            <a:r>
              <a:rPr lang="es-ES" sz="1600" dirty="0" smtClean="0"/>
              <a:t> Posibilidad de reconocimientos extraordinarias</a:t>
            </a:r>
          </a:p>
          <a:p>
            <a:pPr marL="285750" indent="-285750"/>
            <a:r>
              <a:rPr lang="es-ES" sz="1600" b="1" dirty="0" smtClean="0">
                <a:solidFill>
                  <a:srgbClr val="ED1D2E"/>
                </a:solidFill>
              </a:rPr>
              <a:t>+ </a:t>
            </a:r>
            <a:r>
              <a:rPr lang="es-ES" sz="1600" dirty="0" smtClean="0"/>
              <a:t>Posibilidad de retirada de la distinción y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32609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73211" y="2020516"/>
            <a:ext cx="747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ED1D2E"/>
                </a:solidFill>
              </a:rPr>
              <a:t>Plataforma </a:t>
            </a:r>
            <a:r>
              <a:rPr lang="es-ES" dirty="0"/>
              <a:t>de voluntariado </a:t>
            </a:r>
            <a:r>
              <a:rPr lang="es-ES" dirty="0" smtClean="0">
                <a:solidFill>
                  <a:srgbClr val="ED1D2E"/>
                </a:solidFill>
              </a:rPr>
              <a:t>que </a:t>
            </a:r>
            <a:r>
              <a:rPr lang="es-ES" dirty="0">
                <a:solidFill>
                  <a:srgbClr val="ED1D2E"/>
                </a:solidFill>
              </a:rPr>
              <a:t>pone en comunicación </a:t>
            </a:r>
            <a:r>
              <a:rPr lang="es-ES" dirty="0"/>
              <a:t>a las </a:t>
            </a:r>
            <a:r>
              <a:rPr lang="es-ES" dirty="0" smtClean="0">
                <a:solidFill>
                  <a:srgbClr val="ED1D2E"/>
                </a:solidFill>
              </a:rPr>
              <a:t>entidades</a:t>
            </a:r>
            <a:r>
              <a:rPr lang="es-ES" dirty="0" smtClean="0"/>
              <a:t> con </a:t>
            </a:r>
            <a:r>
              <a:rPr lang="es-ES" dirty="0"/>
              <a:t>las </a:t>
            </a:r>
            <a:r>
              <a:rPr lang="es-ES" dirty="0">
                <a:solidFill>
                  <a:srgbClr val="ED1D2E"/>
                </a:solidFill>
              </a:rPr>
              <a:t>personas que desean ser voluntarias </a:t>
            </a:r>
            <a:r>
              <a:rPr lang="es-ES" dirty="0" smtClean="0"/>
              <a:t>para fomentar </a:t>
            </a:r>
            <a:r>
              <a:rPr lang="es-ES" dirty="0"/>
              <a:t>la participación </a:t>
            </a:r>
            <a:r>
              <a:rPr lang="es-ES" dirty="0" smtClean="0"/>
              <a:t>ciudadana activa</a:t>
            </a:r>
            <a:r>
              <a:rPr lang="es-ES" dirty="0"/>
              <a:t>, libre, solidaria</a:t>
            </a:r>
            <a:r>
              <a:rPr lang="es-ES" dirty="0" smtClean="0"/>
              <a:t>, altruista </a:t>
            </a:r>
            <a:r>
              <a:rPr lang="es-ES" dirty="0"/>
              <a:t>y responsable </a:t>
            </a:r>
            <a:r>
              <a:rPr lang="es-ES" dirty="0" smtClean="0"/>
              <a:t>en </a:t>
            </a:r>
            <a:r>
              <a:rPr lang="es-ES" dirty="0"/>
              <a:t>actuaciones de voluntariado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arcador de contenido 2"/>
          <p:cNvPicPr>
            <a:picLocks noChangeAspect="1"/>
          </p:cNvPicPr>
          <p:nvPr/>
        </p:nvPicPr>
        <p:blipFill rotWithShape="1">
          <a:blip r:embed="rId4"/>
          <a:srcRect l="20962" t="70668" r="26602" b="8882"/>
          <a:stretch/>
        </p:blipFill>
        <p:spPr>
          <a:xfrm>
            <a:off x="2620844" y="938193"/>
            <a:ext cx="3995832" cy="852271"/>
          </a:xfrm>
          <a:prstGeom prst="rect">
            <a:avLst/>
          </a:prstGeom>
        </p:spPr>
      </p:pic>
      <p:pic>
        <p:nvPicPr>
          <p:cNvPr id="13" name="Marcador de contenido 2"/>
          <p:cNvPicPr>
            <a:picLocks noChangeAspect="1"/>
          </p:cNvPicPr>
          <p:nvPr/>
        </p:nvPicPr>
        <p:blipFill rotWithShape="1">
          <a:blip r:embed="rId4"/>
          <a:srcRect l="36451" t="26753" r="38692" b="31526"/>
          <a:stretch/>
        </p:blipFill>
        <p:spPr>
          <a:xfrm>
            <a:off x="6848403" y="4058239"/>
            <a:ext cx="2141757" cy="196596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71617" y="3160958"/>
            <a:ext cx="49371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D2E"/>
              </a:buClr>
              <a:buFont typeface="Arial" panose="020B0604020202020204" pitchFamily="34" charset="0"/>
              <a:buChar char="•"/>
            </a:pPr>
            <a:r>
              <a:rPr lang="es-ES_tradnl" sz="1600" dirty="0" smtClean="0"/>
              <a:t>156 entidades inscritas</a:t>
            </a:r>
            <a:endParaRPr lang="es-ES_tradnl" sz="1000" dirty="0" smtClean="0"/>
          </a:p>
          <a:p>
            <a:pPr>
              <a:buClr>
                <a:srgbClr val="ED1D2E"/>
              </a:buClr>
            </a:pPr>
            <a:endParaRPr lang="es-ES_tradnl" sz="1000" dirty="0" smtClean="0"/>
          </a:p>
          <a:p>
            <a:pPr marL="285750" indent="-285750">
              <a:buClr>
                <a:srgbClr val="ED1D2E"/>
              </a:buClr>
              <a:buFont typeface="Arial" panose="020B0604020202020204" pitchFamily="34" charset="0"/>
              <a:buChar char="•"/>
            </a:pPr>
            <a:r>
              <a:rPr lang="es-ES_tradnl" sz="1600" dirty="0" smtClean="0"/>
              <a:t>2.851 personas inscritas</a:t>
            </a:r>
            <a:endParaRPr lang="es-ES_tradnl" sz="1000" dirty="0" smtClean="0"/>
          </a:p>
          <a:p>
            <a:pPr>
              <a:buClr>
                <a:srgbClr val="ED1D2E"/>
              </a:buClr>
            </a:pPr>
            <a:endParaRPr lang="es-ES_tradnl" sz="1000" dirty="0" smtClean="0"/>
          </a:p>
          <a:p>
            <a:pPr marL="285750" indent="-285750">
              <a:buClr>
                <a:srgbClr val="ED1D2E"/>
              </a:buClr>
              <a:buFont typeface="Arial" panose="020B0604020202020204" pitchFamily="34" charset="0"/>
              <a:buChar char="•"/>
            </a:pPr>
            <a:r>
              <a:rPr lang="es-ES_tradnl" sz="1600" dirty="0" smtClean="0"/>
              <a:t>Actualmente, el catálogo contempla en torno </a:t>
            </a:r>
            <a:r>
              <a:rPr lang="es-ES_tradnl" sz="1600" dirty="0"/>
              <a:t>a un centenar de acciones </a:t>
            </a:r>
            <a:r>
              <a:rPr lang="es-ES_tradnl" sz="1600" dirty="0" smtClean="0"/>
              <a:t>en 14 localidades</a:t>
            </a:r>
            <a:endParaRPr lang="es-ES_tradnl" sz="1000" dirty="0" smtClean="0"/>
          </a:p>
          <a:p>
            <a:pPr>
              <a:buClr>
                <a:srgbClr val="ED1D2E"/>
              </a:buClr>
            </a:pPr>
            <a:endParaRPr lang="es-ES_tradnl" sz="1000" dirty="0" smtClean="0"/>
          </a:p>
          <a:p>
            <a:pPr marL="285750" indent="-285750">
              <a:buClr>
                <a:srgbClr val="ED1D2E"/>
              </a:buClr>
              <a:buFont typeface="Arial" panose="020B0604020202020204" pitchFamily="34" charset="0"/>
              <a:buChar char="•"/>
            </a:pPr>
            <a:r>
              <a:rPr lang="es-ES_tradnl" sz="1600" dirty="0"/>
              <a:t>Ámbitos: </a:t>
            </a:r>
            <a:r>
              <a:rPr lang="es-ES" sz="1600" dirty="0"/>
              <a:t>medioambiental, comunitario, cooperación al desarrollo, cultural, deportivo, educativo ocio y tiempo libre, social y socio-sanitario. </a:t>
            </a:r>
            <a:endParaRPr lang="es-ES_tradnl" sz="1600" dirty="0"/>
          </a:p>
        </p:txBody>
      </p:sp>
      <p:sp>
        <p:nvSpPr>
          <p:cNvPr id="5" name="Rectángulo 4"/>
          <p:cNvSpPr/>
          <p:nvPr/>
        </p:nvSpPr>
        <p:spPr>
          <a:xfrm>
            <a:off x="2498834" y="5843930"/>
            <a:ext cx="3954161" cy="50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ED1D2E"/>
                </a:solidFill>
              </a:rPr>
              <a:t>www.navarramasvoluntaria.navarra.es</a:t>
            </a:r>
            <a:r>
              <a:rPr lang="es-ES" sz="2600" dirty="0" smtClean="0"/>
              <a:t> </a:t>
            </a:r>
            <a:endParaRPr lang="es-ES" sz="26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943166" y="3248332"/>
            <a:ext cx="7274" cy="2091621"/>
          </a:xfrm>
          <a:prstGeom prst="line">
            <a:avLst/>
          </a:prstGeom>
          <a:ln w="28575">
            <a:solidFill>
              <a:srgbClr val="ED1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38397" y="2348933"/>
            <a:ext cx="4267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Natalia </a:t>
            </a:r>
            <a:r>
              <a:rPr lang="es-ES" sz="2000" dirty="0" err="1" smtClean="0"/>
              <a:t>Herce</a:t>
            </a:r>
            <a:r>
              <a:rPr lang="es-ES" sz="2000" dirty="0" smtClean="0"/>
              <a:t> </a:t>
            </a:r>
          </a:p>
          <a:p>
            <a:r>
              <a:rPr lang="es-ES" sz="2000" dirty="0" smtClean="0">
                <a:solidFill>
                  <a:srgbClr val="FF0000"/>
                </a:solidFill>
              </a:rPr>
              <a:t>MEDICUS MUNDI</a:t>
            </a:r>
            <a:r>
              <a:rPr lang="es-ES" sz="2000" dirty="0" smtClean="0"/>
              <a:t> </a:t>
            </a:r>
          </a:p>
          <a:p>
            <a:r>
              <a:rPr lang="es-ES" sz="2000" dirty="0" smtClean="0"/>
              <a:t> </a:t>
            </a:r>
          </a:p>
          <a:p>
            <a:r>
              <a:rPr lang="es-ES" sz="2000" dirty="0"/>
              <a:t>Fernando Hernández </a:t>
            </a:r>
            <a:endParaRPr lang="es-ES" sz="2000" dirty="0" smtClean="0"/>
          </a:p>
          <a:p>
            <a:r>
              <a:rPr lang="es-ES_tradnl" sz="2000" dirty="0" smtClean="0">
                <a:solidFill>
                  <a:srgbClr val="FF0000"/>
                </a:solidFill>
              </a:rPr>
              <a:t>FUNDACIÓN JUAN BONAL</a:t>
            </a:r>
            <a:r>
              <a:rPr lang="es-ES_tradnl" sz="2000" dirty="0" smtClean="0"/>
              <a:t> </a:t>
            </a:r>
            <a:endParaRPr lang="es-ES" sz="2000" dirty="0"/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TESTIMONIOS DE VOLUNTARIADO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1807836" y="2651061"/>
            <a:ext cx="510746" cy="172995"/>
          </a:xfrm>
          <a:prstGeom prst="rightArrow">
            <a:avLst/>
          </a:prstGeom>
          <a:solidFill>
            <a:srgbClr val="ED1D2E"/>
          </a:solidFill>
          <a:ln>
            <a:solidFill>
              <a:srgbClr val="ED1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1808204" y="3529955"/>
            <a:ext cx="510746" cy="172995"/>
          </a:xfrm>
          <a:prstGeom prst="rightArrow">
            <a:avLst/>
          </a:prstGeom>
          <a:solidFill>
            <a:srgbClr val="ED1D2E"/>
          </a:solidFill>
          <a:ln>
            <a:solidFill>
              <a:srgbClr val="ED1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Marcador de contenido 3"/>
          <p:cNvPicPr>
            <a:picLocks noChangeAspect="1"/>
          </p:cNvPicPr>
          <p:nvPr/>
        </p:nvPicPr>
        <p:blipFill rotWithShape="1">
          <a:blip r:embed="rId4"/>
          <a:srcRect l="20440" t="30189" r="34123" b="28364"/>
          <a:stretch/>
        </p:blipFill>
        <p:spPr>
          <a:xfrm>
            <a:off x="494270" y="4533425"/>
            <a:ext cx="3583459" cy="1787611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ChangeAspect="1"/>
          </p:cNvPicPr>
          <p:nvPr/>
        </p:nvPicPr>
        <p:blipFill rotWithShape="1">
          <a:blip r:embed="rId5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428368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1817921" y="801130"/>
            <a:ext cx="5637323" cy="1143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2" y="2397219"/>
            <a:ext cx="9143999" cy="17498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  <a:p>
            <a:pPr algn="ctr"/>
            <a:r>
              <a:rPr lang="es-ES_tradn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ESKERRIK ASKO</a:t>
            </a:r>
            <a:endParaRPr lang="es-ES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4147071"/>
            <a:ext cx="9144000" cy="2282561"/>
            <a:chOff x="0" y="4105880"/>
            <a:chExt cx="9144000" cy="22873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05880"/>
              <a:ext cx="9144000" cy="2287371"/>
            </a:xfrm>
            <a:prstGeom prst="rect">
              <a:avLst/>
            </a:prstGeom>
            <a:ln>
              <a:solidFill>
                <a:srgbClr val="F6F6F5"/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148281" y="4341341"/>
              <a:ext cx="2463114" cy="749643"/>
            </a:xfrm>
            <a:prstGeom prst="rect">
              <a:avLst/>
            </a:prstGeom>
            <a:solidFill>
              <a:srgbClr val="F6F6F5"/>
            </a:solidFill>
            <a:ln>
              <a:solidFill>
                <a:srgbClr val="F6F6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829167" y="4304263"/>
              <a:ext cx="2010033" cy="696106"/>
            </a:xfrm>
            <a:prstGeom prst="rect">
              <a:avLst/>
            </a:prstGeom>
            <a:solidFill>
              <a:srgbClr val="F6F6F5"/>
            </a:solidFill>
            <a:ln>
              <a:solidFill>
                <a:srgbClr val="F6F6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1060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 rotWithShape="1">
          <a:blip r:embed="rId4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68629" y="2479234"/>
            <a:ext cx="63431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r>
              <a:rPr lang="es-ES" dirty="0" smtClean="0"/>
              <a:t>CONTEXTUALIZACIÓN</a:t>
            </a:r>
          </a:p>
          <a:p>
            <a:pPr marL="228600" indent="-228600">
              <a:buClr>
                <a:srgbClr val="ED1D2E"/>
              </a:buClr>
              <a:buFont typeface="+mj-lt"/>
              <a:buAutoNum type="arabicPeriod"/>
            </a:pPr>
            <a:endParaRPr lang="es-ES" sz="1000" dirty="0" smtClean="0"/>
          </a:p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dirty="0" smtClean="0"/>
              <a:t>DÓNDE ESTAMOS: II PLAN DE VOLUNTARIADO</a:t>
            </a:r>
          </a:p>
          <a:p>
            <a:pPr marL="228600" indent="-228600">
              <a:buClr>
                <a:srgbClr val="ED1D2E"/>
              </a:buClr>
              <a:buFont typeface="+mj-lt"/>
              <a:buAutoNum type="arabicPeriod"/>
            </a:pPr>
            <a:endParaRPr lang="es-ES_tradnl" sz="1000" dirty="0" smtClean="0"/>
          </a:p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dirty="0" smtClean="0"/>
              <a:t>HACIA DÓNDE VAMOS: III PLAN DE VOLUNTARIADO</a:t>
            </a:r>
          </a:p>
          <a:p>
            <a:pPr marL="228600" indent="-228600">
              <a:buClr>
                <a:srgbClr val="ED1D2E"/>
              </a:buClr>
              <a:buFont typeface="+mj-lt"/>
              <a:buAutoNum type="arabicPeriod"/>
            </a:pPr>
            <a:endParaRPr lang="es-ES_tradnl" sz="1000" dirty="0" smtClean="0"/>
          </a:p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dirty="0" smtClean="0"/>
              <a:t>DISTINCIÓN DE PERSONA VOLUNTARIA</a:t>
            </a:r>
          </a:p>
          <a:p>
            <a:pPr marL="228600" indent="-228600">
              <a:buClr>
                <a:srgbClr val="ED1D2E"/>
              </a:buClr>
              <a:buFont typeface="+mj-lt"/>
              <a:buAutoNum type="arabicPeriod"/>
            </a:pPr>
            <a:endParaRPr lang="es-ES_tradnl" sz="1000" dirty="0" smtClean="0"/>
          </a:p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dirty="0" smtClean="0"/>
              <a:t>NAVARRA + VOLUNTARIA</a:t>
            </a:r>
          </a:p>
          <a:p>
            <a:pPr marL="228600" indent="-228600">
              <a:buClr>
                <a:srgbClr val="ED1D2E"/>
              </a:buClr>
              <a:buFont typeface="+mj-lt"/>
              <a:buAutoNum type="arabicPeriod"/>
            </a:pPr>
            <a:endParaRPr lang="es-ES_tradnl" sz="1000" dirty="0" smtClean="0"/>
          </a:p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dirty="0" smtClean="0"/>
              <a:t>EXPERIENCIAS PRÁCTICAS</a:t>
            </a:r>
          </a:p>
          <a:p>
            <a:pPr marL="342900" indent="-342900">
              <a:buFont typeface="+mj-lt"/>
              <a:buAutoNum type="arabicPeriod"/>
            </a:pPr>
            <a:endParaRPr lang="es-ES" sz="17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 rotWithShape="1">
          <a:blip r:embed="rId4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89685" y="2059107"/>
            <a:ext cx="72410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_tradnl" sz="1700" dirty="0" smtClean="0"/>
              <a:t>El voluntariado es </a:t>
            </a:r>
            <a:r>
              <a:rPr lang="es-ES_tradnl" sz="1700" b="1" dirty="0" smtClean="0">
                <a:solidFill>
                  <a:srgbClr val="FF0000"/>
                </a:solidFill>
              </a:rPr>
              <a:t>pieza básica para Hacer País</a:t>
            </a:r>
            <a:r>
              <a:rPr lang="es-ES_tradnl" sz="1700" dirty="0" smtClean="0"/>
              <a:t>. Construye </a:t>
            </a:r>
            <a:r>
              <a:rPr lang="es-ES_tradnl" sz="1700" dirty="0" smtClean="0">
                <a:solidFill>
                  <a:srgbClr val="ED1D2E"/>
                </a:solidFill>
              </a:rPr>
              <a:t>sociedades más solidarias, inclusivas y justas</a:t>
            </a:r>
            <a:endParaRPr lang="es-ES" sz="17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CONTEXTUALIZACIÓN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74961" y="3037009"/>
            <a:ext cx="477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D2E"/>
              </a:buClr>
              <a:buFont typeface="Courier New" panose="02070309020205020404" pitchFamily="49" charset="0"/>
              <a:buChar char="o"/>
            </a:pPr>
            <a:r>
              <a:rPr lang="es-ES_tradnl" sz="1500" dirty="0" smtClean="0"/>
              <a:t>Fomenta la solidaridad y empatía entre las personas</a:t>
            </a:r>
          </a:p>
          <a:p>
            <a:pPr marL="285750" indent="-285750">
              <a:buClr>
                <a:srgbClr val="ED1D2E"/>
              </a:buClr>
              <a:buFont typeface="Courier New" panose="02070309020205020404" pitchFamily="49" charset="0"/>
              <a:buChar char="o"/>
            </a:pPr>
            <a:r>
              <a:rPr lang="es-ES_tradnl" sz="1500" dirty="0" smtClean="0"/>
              <a:t>Fortalece el sentido de Comunidad</a:t>
            </a:r>
          </a:p>
          <a:p>
            <a:pPr marL="285750" indent="-285750">
              <a:buClr>
                <a:srgbClr val="ED1D2E"/>
              </a:buClr>
              <a:buFont typeface="Courier New" panose="02070309020205020404" pitchFamily="49" charset="0"/>
              <a:buChar char="o"/>
            </a:pPr>
            <a:r>
              <a:rPr lang="es-ES_tradnl" sz="1500" dirty="0" smtClean="0"/>
              <a:t>Mejora el desarrollo personal</a:t>
            </a:r>
          </a:p>
          <a:p>
            <a:pPr marL="285750" indent="-285750">
              <a:buClr>
                <a:srgbClr val="ED1D2E"/>
              </a:buClr>
              <a:buFont typeface="Courier New" panose="02070309020205020404" pitchFamily="49" charset="0"/>
              <a:buChar char="o"/>
            </a:pPr>
            <a:r>
              <a:rPr lang="es-ES_tradnl" sz="1500" dirty="0" smtClean="0"/>
              <a:t>Es un </a:t>
            </a:r>
            <a:r>
              <a:rPr lang="es-ES_tradnl" sz="1500" u="sng" dirty="0" smtClean="0"/>
              <a:t>motor de cambio social </a:t>
            </a:r>
            <a:endParaRPr lang="es-ES" sz="1500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5111" y="3147618"/>
            <a:ext cx="1847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b="1" dirty="0" smtClean="0">
                <a:solidFill>
                  <a:srgbClr val="ED1D2E"/>
                </a:solidFill>
              </a:rPr>
              <a:t>IMPACTOS SOCIALES POSITIVOS</a:t>
            </a:r>
            <a:endParaRPr lang="es-ES" sz="1500" b="1" dirty="0">
              <a:solidFill>
                <a:srgbClr val="ED1D2E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911182" y="3770339"/>
            <a:ext cx="683741" cy="172994"/>
          </a:xfrm>
          <a:prstGeom prst="rightArrow">
            <a:avLst/>
          </a:prstGeom>
          <a:solidFill>
            <a:srgbClr val="ED1D2E"/>
          </a:solidFill>
          <a:ln>
            <a:solidFill>
              <a:srgbClr val="ED1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054446" y="4522733"/>
            <a:ext cx="581215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700" dirty="0" smtClean="0"/>
              <a:t>El voluntariado es </a:t>
            </a:r>
            <a:r>
              <a:rPr lang="es-ES_tradnl" sz="1700" b="1" dirty="0" smtClean="0">
                <a:solidFill>
                  <a:srgbClr val="FF0000"/>
                </a:solidFill>
              </a:rPr>
              <a:t>Marca Navarra </a:t>
            </a:r>
            <a:r>
              <a:rPr lang="es-ES_tradnl" sz="1700" dirty="0" smtClean="0"/>
              <a:t>porque actualiza nuestras tradiciones</a:t>
            </a:r>
          </a:p>
          <a:p>
            <a:r>
              <a:rPr lang="es-ES" sz="1600" dirty="0" smtClean="0">
                <a:solidFill>
                  <a:prstClr val="black"/>
                </a:solidFill>
              </a:rPr>
              <a:t>		La </a:t>
            </a:r>
            <a:r>
              <a:rPr lang="es-ES" sz="1600" dirty="0">
                <a:solidFill>
                  <a:prstClr val="black"/>
                </a:solidFill>
              </a:rPr>
              <a:t>práctica del </a:t>
            </a:r>
            <a:r>
              <a:rPr lang="es-ES" sz="1600" dirty="0" err="1">
                <a:solidFill>
                  <a:srgbClr val="ED1D2E"/>
                </a:solidFill>
              </a:rPr>
              <a:t>Auzolan</a:t>
            </a:r>
            <a:r>
              <a:rPr lang="es-ES" sz="1600" dirty="0">
                <a:solidFill>
                  <a:prstClr val="black"/>
                </a:solidFill>
              </a:rPr>
              <a:t> como </a:t>
            </a:r>
            <a:r>
              <a:rPr lang="es-ES" sz="1600" dirty="0"/>
              <a:t>herramienta al servicio de </a:t>
            </a:r>
            <a:r>
              <a:rPr lang="es-ES" sz="1600" dirty="0" smtClean="0"/>
              <a:t>		la </a:t>
            </a:r>
            <a:r>
              <a:rPr lang="es-ES" sz="1600" dirty="0"/>
              <a:t>cultura vecinal y colaborativa</a:t>
            </a:r>
            <a:r>
              <a:rPr lang="es-ES" sz="16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700" dirty="0" smtClean="0"/>
          </a:p>
        </p:txBody>
      </p:sp>
      <p:sp>
        <p:nvSpPr>
          <p:cNvPr id="13" name="Flecha derecha 12"/>
          <p:cNvSpPr/>
          <p:nvPr/>
        </p:nvSpPr>
        <p:spPr>
          <a:xfrm>
            <a:off x="1581660" y="5310538"/>
            <a:ext cx="329522" cy="85245"/>
          </a:xfrm>
          <a:prstGeom prst="rightArrow">
            <a:avLst/>
          </a:prstGeom>
          <a:solidFill>
            <a:srgbClr val="ED1D2E"/>
          </a:solidFill>
          <a:ln>
            <a:solidFill>
              <a:srgbClr val="ED1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 rotWithShape="1">
          <a:blip r:embed="rId4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2112" y="2232454"/>
            <a:ext cx="70268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/>
              <a:t>L</a:t>
            </a:r>
            <a:r>
              <a:rPr lang="es-ES" sz="1700" dirty="0" smtClean="0"/>
              <a:t>a </a:t>
            </a:r>
            <a:r>
              <a:rPr lang="es-ES" sz="1700" dirty="0" smtClean="0">
                <a:solidFill>
                  <a:srgbClr val="FF0000"/>
                </a:solidFill>
              </a:rPr>
              <a:t>Comisión Europea </a:t>
            </a:r>
            <a:r>
              <a:rPr lang="es-ES" sz="1700" dirty="0" smtClean="0"/>
              <a:t>promueve el voluntariado a través de programas como el </a:t>
            </a:r>
            <a:r>
              <a:rPr lang="es-ES" sz="1700" dirty="0" smtClean="0">
                <a:solidFill>
                  <a:srgbClr val="ED1D2E"/>
                </a:solidFill>
              </a:rPr>
              <a:t>Cuerpo Europeo de Solidaridad </a:t>
            </a:r>
            <a:r>
              <a:rPr lang="es-ES" sz="1700" dirty="0" smtClean="0"/>
              <a:t>(</a:t>
            </a:r>
            <a:r>
              <a:rPr lang="es-ES" sz="1700" dirty="0" err="1" smtClean="0"/>
              <a:t>European</a:t>
            </a:r>
            <a:r>
              <a:rPr lang="es-ES" sz="1700" dirty="0" smtClean="0"/>
              <a:t> </a:t>
            </a:r>
            <a:r>
              <a:rPr lang="es-ES" sz="1700" dirty="0" err="1" smtClean="0"/>
              <a:t>Solidarity</a:t>
            </a:r>
            <a:r>
              <a:rPr lang="es-ES" sz="1700" dirty="0" smtClean="0"/>
              <a:t> Corps)</a:t>
            </a:r>
            <a:endParaRPr lang="es-ES" sz="1700" dirty="0"/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CONTEXTUALIZACIÓN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54192" y="3031184"/>
            <a:ext cx="48356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dirty="0" smtClean="0"/>
              <a:t>Ofrece a jóvenes de entre 18 y 30 años participar en proyectos de voluntariado, empleo, aprendizaje o prácticas en toda Europa, en una amplia gama de áreas: desde medio ambiente y educación hasta inclusión social o apoyo a personas refugiadas</a:t>
            </a:r>
            <a:endParaRPr lang="es-ES" sz="1500" dirty="0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2026508" y="3123294"/>
            <a:ext cx="1" cy="1086241"/>
          </a:xfrm>
          <a:prstGeom prst="line">
            <a:avLst/>
          </a:prstGeom>
          <a:ln w="28575">
            <a:solidFill>
              <a:srgbClr val="ED1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476284" y="4522188"/>
            <a:ext cx="3016556" cy="1839300"/>
            <a:chOff x="624568" y="4522188"/>
            <a:chExt cx="2877935" cy="1695221"/>
          </a:xfrm>
        </p:grpSpPr>
        <p:pic>
          <p:nvPicPr>
            <p:cNvPr id="13" name="Marcador de contenido 3"/>
            <p:cNvPicPr>
              <a:picLocks noChangeAspect="1"/>
            </p:cNvPicPr>
            <p:nvPr/>
          </p:nvPicPr>
          <p:blipFill rotWithShape="1">
            <a:blip r:embed="rId5"/>
            <a:srcRect l="25872" t="59794" r="43628" b="7354"/>
            <a:stretch/>
          </p:blipFill>
          <p:spPr>
            <a:xfrm>
              <a:off x="624569" y="4522188"/>
              <a:ext cx="2877934" cy="1695221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624568" y="4522188"/>
              <a:ext cx="166263" cy="386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112112" y="1813398"/>
            <a:ext cx="286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El voluntariado es </a:t>
            </a:r>
            <a:r>
              <a:rPr lang="es-ES_tradnl" b="1" dirty="0" smtClean="0">
                <a:solidFill>
                  <a:srgbClr val="FF0000"/>
                </a:solidFill>
              </a:rPr>
              <a:t>Europa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2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1043162"/>
            <a:ext cx="9143999" cy="617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CONTEXTUALIZACIÓN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7835" y="1853723"/>
            <a:ext cx="7883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El voluntariado es un </a:t>
            </a:r>
            <a:r>
              <a:rPr lang="es-ES" b="1" dirty="0" smtClean="0">
                <a:solidFill>
                  <a:srgbClr val="FF0000"/>
                </a:solidFill>
              </a:rPr>
              <a:t>espacio de consenso</a:t>
            </a:r>
            <a:r>
              <a:rPr lang="es-ES" dirty="0" smtClean="0">
                <a:solidFill>
                  <a:prstClr val="black"/>
                </a:solidFill>
              </a:rPr>
              <a:t>, conciliación, diálogo, horizontalidad, seguridad y solidaridad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000" dirty="0" smtClean="0">
              <a:solidFill>
                <a:prstClr val="black"/>
              </a:solidFill>
            </a:endParaRP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    </a:t>
            </a:r>
            <a:r>
              <a:rPr lang="es-ES_tradnl" sz="1700" dirty="0" smtClean="0">
                <a:solidFill>
                  <a:prstClr val="black"/>
                </a:solidFill>
              </a:rPr>
              <a:t>Desde el Gobierno de Navarra queremos:  </a:t>
            </a:r>
            <a:endParaRPr lang="es-ES" sz="17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8499" y="2931852"/>
            <a:ext cx="77765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Respaldar </a:t>
            </a:r>
            <a:r>
              <a:rPr lang="es-ES" sz="1500" dirty="0"/>
              <a:t>y </a:t>
            </a:r>
            <a:r>
              <a:rPr lang="es-ES" sz="1500" dirty="0" smtClean="0"/>
              <a:t>promover </a:t>
            </a:r>
            <a:r>
              <a:rPr lang="es-ES" sz="1500" dirty="0"/>
              <a:t>de forma activa el </a:t>
            </a:r>
            <a:r>
              <a:rPr lang="es-ES" sz="1500" dirty="0" smtClean="0"/>
              <a:t>voluntariado</a:t>
            </a:r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Promover la </a:t>
            </a:r>
            <a:r>
              <a:rPr lang="es-ES" sz="1500" dirty="0"/>
              <a:t>educación y la sensibilización sobre el valor del voluntariado en las escuelas y comunidades </a:t>
            </a:r>
            <a:endParaRPr lang="es-ES" sz="1500" dirty="0" smtClean="0"/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Fomentar la </a:t>
            </a:r>
            <a:r>
              <a:rPr lang="es-ES" sz="1500" dirty="0"/>
              <a:t>colaboración entre el sector público, el sector privado y el tercer sector para aumentar significativamente el impacto del </a:t>
            </a:r>
            <a:r>
              <a:rPr lang="es-ES" sz="1500" dirty="0" smtClean="0"/>
              <a:t>voluntariado </a:t>
            </a:r>
            <a:endParaRPr lang="es-ES" sz="1500" dirty="0"/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Ofrecer una </a:t>
            </a:r>
            <a:r>
              <a:rPr lang="es-ES" sz="1500" dirty="0"/>
              <a:t>variedad de oportunidades de voluntariado que se </a:t>
            </a:r>
            <a:r>
              <a:rPr lang="es-ES" sz="1500" dirty="0" smtClean="0"/>
              <a:t>adapte </a:t>
            </a:r>
            <a:r>
              <a:rPr lang="es-ES" sz="1500" dirty="0"/>
              <a:t>a las diferentes habilidades, intereses y limitaciones de las </a:t>
            </a:r>
            <a:r>
              <a:rPr lang="es-ES" sz="1500" dirty="0" smtClean="0"/>
              <a:t>personas</a:t>
            </a:r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Reconocer </a:t>
            </a:r>
            <a:r>
              <a:rPr lang="es-ES" sz="1500" dirty="0"/>
              <a:t>y recompensar el trabajo </a:t>
            </a:r>
            <a:r>
              <a:rPr lang="es-ES" sz="1500" dirty="0" smtClean="0"/>
              <a:t>voluntario</a:t>
            </a:r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Impulsar </a:t>
            </a:r>
            <a:r>
              <a:rPr lang="es-ES" sz="1500" dirty="0"/>
              <a:t>un voluntariado inclusivo, </a:t>
            </a:r>
            <a:r>
              <a:rPr lang="es-ES" sz="1500" dirty="0" smtClean="0"/>
              <a:t>accesible </a:t>
            </a:r>
            <a:r>
              <a:rPr lang="es-ES" sz="1500" dirty="0"/>
              <a:t>para todas las personas, independientemente de su origen étnico, género, edad o </a:t>
            </a:r>
            <a:r>
              <a:rPr lang="es-ES" sz="1500" dirty="0" smtClean="0"/>
              <a:t>habilidades</a:t>
            </a:r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Promover el </a:t>
            </a:r>
            <a:r>
              <a:rPr lang="es-ES" sz="1500" dirty="0"/>
              <a:t>uso de nuevas tecnologías </a:t>
            </a:r>
            <a:r>
              <a:rPr lang="es-ES" sz="1500" dirty="0" smtClean="0"/>
              <a:t>para facilitar </a:t>
            </a:r>
            <a:r>
              <a:rPr lang="es-ES" sz="1500" dirty="0"/>
              <a:t>la búsqueda y la participación </a:t>
            </a:r>
            <a:endParaRPr lang="es-ES" sz="1500" dirty="0" smtClean="0"/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_tradnl" sz="1500" dirty="0" smtClean="0"/>
              <a:t>Introducir mecanismo para no invisibilidad las experiencias de otras personas voluntarias que en ocasiones tienen un sesgo de género</a:t>
            </a:r>
            <a:endParaRPr lang="es-ES" sz="1500" dirty="0" smtClean="0"/>
          </a:p>
          <a:p>
            <a:pPr marL="171450" lvl="0" indent="-171450">
              <a:buClr>
                <a:srgbClr val="ED1D2E"/>
              </a:buClr>
              <a:buFontTx/>
              <a:buChar char="-"/>
            </a:pPr>
            <a:r>
              <a:rPr lang="es-ES" sz="1500" dirty="0" smtClean="0"/>
              <a:t>Evaluar el </a:t>
            </a:r>
            <a:r>
              <a:rPr lang="es-ES" sz="1500" dirty="0"/>
              <a:t>impacto del voluntariado con el objetivo de realizar mejoras basadas en </a:t>
            </a:r>
            <a:r>
              <a:rPr lang="es-ES" sz="1500" dirty="0" smtClean="0"/>
              <a:t>resultados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4608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2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96871" y="2632478"/>
            <a:ext cx="313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Perfil</a:t>
            </a:r>
            <a:r>
              <a:rPr lang="es-ES_tradnl" dirty="0" smtClean="0"/>
              <a:t> del voluntariado: </a:t>
            </a:r>
            <a:r>
              <a:rPr lang="es-ES" dirty="0" smtClean="0"/>
              <a:t>	</a:t>
            </a:r>
            <a:endParaRPr lang="es-ES" sz="15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78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PERSONA VOLUNTARIA NAVARRA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57630" y="2096626"/>
            <a:ext cx="5428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 smtClean="0">
                <a:solidFill>
                  <a:srgbClr val="ED1D2E"/>
                </a:solidFill>
              </a:rPr>
              <a:t>6 de cada 10 personas voluntarias son mujeres</a:t>
            </a:r>
          </a:p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332534" y="2956235"/>
            <a:ext cx="55732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1D2E"/>
              </a:buClr>
              <a:buFont typeface="Wingdings" panose="05000000000000000000" pitchFamily="2" charset="2"/>
              <a:buChar char="Ø"/>
            </a:pPr>
            <a:r>
              <a:rPr lang="es-ES_tradnl" dirty="0"/>
              <a:t>Mujer de mediana </a:t>
            </a:r>
            <a:r>
              <a:rPr lang="es-ES_tradnl" dirty="0" smtClean="0"/>
              <a:t>edad </a:t>
            </a:r>
            <a:endParaRPr lang="es-ES_tradnl" dirty="0"/>
          </a:p>
          <a:p>
            <a:pPr marL="285750" indent="-285750">
              <a:buClr>
                <a:srgbClr val="ED1D2E"/>
              </a:buClr>
              <a:buFont typeface="Wingdings" panose="05000000000000000000" pitchFamily="2" charset="2"/>
              <a:buChar char="Ø"/>
            </a:pPr>
            <a:r>
              <a:rPr lang="es-ES_tradnl" dirty="0" smtClean="0"/>
              <a:t>Alto </a:t>
            </a:r>
            <a:r>
              <a:rPr lang="es-ES_tradnl" dirty="0"/>
              <a:t>nivel de </a:t>
            </a:r>
            <a:r>
              <a:rPr lang="es-ES_tradnl" dirty="0" smtClean="0"/>
              <a:t>estudios</a:t>
            </a:r>
          </a:p>
          <a:p>
            <a:pPr marL="285750" indent="-285750">
              <a:buClr>
                <a:srgbClr val="ED1D2E"/>
              </a:buClr>
              <a:buFont typeface="Wingdings" panose="05000000000000000000" pitchFamily="2" charset="2"/>
              <a:buChar char="Ø"/>
            </a:pPr>
            <a:r>
              <a:rPr lang="es-ES_tradnl" dirty="0"/>
              <a:t>Trabajadora </a:t>
            </a:r>
          </a:p>
          <a:p>
            <a:pPr marL="285750" indent="-285750">
              <a:buClr>
                <a:srgbClr val="ED1D2E"/>
              </a:buClr>
              <a:buFont typeface="Wingdings" panose="05000000000000000000" pitchFamily="2" charset="2"/>
              <a:buChar char="Ø"/>
            </a:pPr>
            <a:r>
              <a:rPr lang="es-ES_tradnl" dirty="0" smtClean="0"/>
              <a:t>Residente </a:t>
            </a:r>
            <a:r>
              <a:rPr lang="es-ES_tradnl" dirty="0"/>
              <a:t>en una población de tamaño medio-grande </a:t>
            </a:r>
          </a:p>
          <a:p>
            <a:pPr marL="285750" indent="-285750">
              <a:buClr>
                <a:srgbClr val="ED1D2E"/>
              </a:buClr>
              <a:buFont typeface="Wingdings" panose="05000000000000000000" pitchFamily="2" charset="2"/>
              <a:buChar char="Ø"/>
            </a:pPr>
            <a:r>
              <a:rPr lang="es-ES_tradnl" dirty="0" smtClean="0"/>
              <a:t>Vive </a:t>
            </a:r>
            <a:r>
              <a:rPr lang="es-ES_tradnl" dirty="0"/>
              <a:t>en hogar de con dos miembros sin menores o </a:t>
            </a:r>
            <a:r>
              <a:rPr lang="es-ES_tradnl" dirty="0" smtClean="0"/>
              <a:t>personas dependientes </a:t>
            </a:r>
            <a:r>
              <a:rPr lang="es-ES_tradnl" dirty="0"/>
              <a:t>a su </a:t>
            </a:r>
            <a:r>
              <a:rPr lang="es-ES_tradnl" dirty="0" smtClean="0"/>
              <a:t>cargo </a:t>
            </a:r>
            <a:endParaRPr lang="es-ES_tradnl" dirty="0"/>
          </a:p>
          <a:p>
            <a:pPr marL="285750" indent="-285750">
              <a:buClr>
                <a:srgbClr val="ED1D2E"/>
              </a:buClr>
              <a:buFont typeface="Wingdings" panose="05000000000000000000" pitchFamily="2" charset="2"/>
              <a:buChar char="Ø"/>
            </a:pPr>
            <a:r>
              <a:rPr lang="es-ES_tradnl" dirty="0" smtClean="0"/>
              <a:t>Realiza </a:t>
            </a:r>
            <a:r>
              <a:rPr lang="es-ES_tradnl" dirty="0"/>
              <a:t>también otras colaboraciones con otras entidades</a:t>
            </a:r>
          </a:p>
          <a:p>
            <a:pPr algn="r"/>
            <a:endParaRPr lang="es-ES_tradnl" sz="1000" dirty="0"/>
          </a:p>
          <a:p>
            <a:pPr algn="r"/>
            <a:r>
              <a:rPr lang="es-ES_tradnl" sz="1000" dirty="0"/>
              <a:t>Datos de la Plataforma Española de Voluntariado (2022</a:t>
            </a:r>
            <a:r>
              <a:rPr lang="es-ES_tradnl" sz="1000" dirty="0" smtClean="0"/>
              <a:t>).</a:t>
            </a:r>
            <a:endParaRPr lang="es-ES" dirty="0"/>
          </a:p>
        </p:txBody>
      </p:sp>
      <p:grpSp>
        <p:nvGrpSpPr>
          <p:cNvPr id="13" name="Grupo 12"/>
          <p:cNvGrpSpPr/>
          <p:nvPr/>
        </p:nvGrpSpPr>
        <p:grpSpPr>
          <a:xfrm>
            <a:off x="-2" y="4278183"/>
            <a:ext cx="2364261" cy="2151449"/>
            <a:chOff x="1161534" y="2265406"/>
            <a:chExt cx="3000813" cy="3133124"/>
          </a:xfrm>
        </p:grpSpPr>
        <p:grpSp>
          <p:nvGrpSpPr>
            <p:cNvPr id="14" name="Grupo 13"/>
            <p:cNvGrpSpPr/>
            <p:nvPr/>
          </p:nvGrpSpPr>
          <p:grpSpPr>
            <a:xfrm>
              <a:off x="1161534" y="2265406"/>
              <a:ext cx="3000813" cy="3133124"/>
              <a:chOff x="1161534" y="2265406"/>
              <a:chExt cx="3000813" cy="3133124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1161534" y="2265406"/>
                <a:ext cx="2767913" cy="3133124"/>
                <a:chOff x="1161534" y="2265406"/>
                <a:chExt cx="2767913" cy="3133124"/>
              </a:xfrm>
            </p:grpSpPr>
            <p:pic>
              <p:nvPicPr>
                <p:cNvPr id="18" name="Marcador de contenido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0885" t="44706" r="54074" b="24161"/>
                <a:stretch/>
              </p:blipFill>
              <p:spPr>
                <a:xfrm>
                  <a:off x="1161534" y="2265406"/>
                  <a:ext cx="2767913" cy="3133124"/>
                </a:xfrm>
                <a:prstGeom prst="rect">
                  <a:avLst/>
                </a:prstGeom>
              </p:spPr>
            </p:pic>
            <p:sp>
              <p:nvSpPr>
                <p:cNvPr id="19" name="CuadroTexto 18"/>
                <p:cNvSpPr txBox="1"/>
                <p:nvPr/>
              </p:nvSpPr>
              <p:spPr>
                <a:xfrm>
                  <a:off x="2553729" y="2265406"/>
                  <a:ext cx="1375718" cy="10132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s-ES" dirty="0"/>
                </a:p>
              </p:txBody>
            </p:sp>
          </p:grpSp>
          <p:sp>
            <p:nvSpPr>
              <p:cNvPr id="17" name="CuadroTexto 16"/>
              <p:cNvSpPr txBox="1"/>
              <p:nvPr/>
            </p:nvSpPr>
            <p:spPr>
              <a:xfrm>
                <a:off x="3371514" y="3190785"/>
                <a:ext cx="7908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15" name="CuadroTexto 14"/>
            <p:cNvSpPr txBox="1"/>
            <p:nvPr/>
          </p:nvSpPr>
          <p:spPr>
            <a:xfrm>
              <a:off x="2327189" y="2265406"/>
              <a:ext cx="33363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38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3"/>
          <p:cNvPicPr>
            <a:picLocks noChangeAspect="1"/>
          </p:cNvPicPr>
          <p:nvPr/>
        </p:nvPicPr>
        <p:blipFill rotWithShape="1">
          <a:blip r:embed="rId2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3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7882" y="2128833"/>
            <a:ext cx="777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Propuesta </a:t>
            </a:r>
            <a:r>
              <a:rPr lang="es-ES" dirty="0">
                <a:solidFill>
                  <a:srgbClr val="FF0000"/>
                </a:solidFill>
              </a:rPr>
              <a:t>de actuación del Gobierno de Navarra </a:t>
            </a:r>
            <a:r>
              <a:rPr lang="es-ES" dirty="0"/>
              <a:t>en materia de </a:t>
            </a:r>
            <a:r>
              <a:rPr lang="es-ES" dirty="0" smtClean="0"/>
              <a:t>Voluntariado. </a:t>
            </a:r>
          </a:p>
          <a:p>
            <a:pPr algn="ctr"/>
            <a:r>
              <a:rPr lang="es-ES" dirty="0" smtClean="0"/>
              <a:t>Recoge </a:t>
            </a:r>
            <a:r>
              <a:rPr lang="es-ES" dirty="0">
                <a:solidFill>
                  <a:srgbClr val="FF0000"/>
                </a:solidFill>
              </a:rPr>
              <a:t>29 acciones agrupadas en 4 objetivos </a:t>
            </a:r>
            <a:r>
              <a:rPr lang="es-ES" dirty="0" smtClean="0"/>
              <a:t>principales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03874" y="2914069"/>
            <a:ext cx="65161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Concienciar sobre </a:t>
            </a:r>
            <a:r>
              <a:rPr lang="es-ES" sz="1500" dirty="0"/>
              <a:t>el sentido del voluntariado, promoviendo sus valores y la importancia de la participación activa y solidaria de la </a:t>
            </a:r>
            <a:r>
              <a:rPr lang="es-ES" sz="1500" dirty="0" smtClean="0"/>
              <a:t>ciudadanía</a:t>
            </a:r>
          </a:p>
          <a:p>
            <a:pPr marL="742950" lvl="1" indent="-285750">
              <a:buClr>
                <a:srgbClr val="ED1D2E"/>
              </a:buClr>
              <a:buFont typeface="+mj-lt"/>
              <a:buAutoNum type="arabicPeriod"/>
            </a:pPr>
            <a:endParaRPr lang="es-ES" sz="1000" dirty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/>
              <a:t>F</a:t>
            </a:r>
            <a:r>
              <a:rPr lang="es-ES" sz="1500" dirty="0" smtClean="0"/>
              <a:t>avorecer </a:t>
            </a:r>
            <a:r>
              <a:rPr lang="es-ES" sz="1500" dirty="0"/>
              <a:t>el desarrollo y crecimiento de las entidades de voluntariado, reforzando la mejora de los procesos de atención y gestión </a:t>
            </a:r>
            <a:r>
              <a:rPr lang="es-ES" sz="1500" dirty="0" smtClean="0"/>
              <a:t>del voluntariado</a:t>
            </a:r>
          </a:p>
          <a:p>
            <a:pPr marL="742950" lvl="1" indent="-285750">
              <a:buClr>
                <a:srgbClr val="ED1D2E"/>
              </a:buClr>
              <a:buFont typeface="+mj-lt"/>
              <a:buAutoNum type="arabicPeriod"/>
            </a:pPr>
            <a:endParaRPr lang="es-ES" sz="1000" dirty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Desarrollar </a:t>
            </a:r>
            <a:r>
              <a:rPr lang="es-ES" sz="1500" dirty="0"/>
              <a:t>un sistema de coordinación eficaz y sostenible entre </a:t>
            </a:r>
            <a:r>
              <a:rPr lang="es-ES" sz="1500" dirty="0" smtClean="0"/>
              <a:t>    todos </a:t>
            </a:r>
            <a:r>
              <a:rPr lang="es-ES" sz="1500" dirty="0"/>
              <a:t>los agentes implicados que garantice el </a:t>
            </a:r>
            <a:r>
              <a:rPr lang="es-ES" sz="1500" dirty="0" smtClean="0"/>
              <a:t>impulso             permanente</a:t>
            </a:r>
            <a:r>
              <a:rPr lang="es-ES" sz="1500" dirty="0"/>
              <a:t>, sólido y coherente del voluntariado en </a:t>
            </a:r>
            <a:r>
              <a:rPr lang="es-ES" sz="1500" dirty="0" smtClean="0"/>
              <a:t>Navarra</a:t>
            </a:r>
          </a:p>
          <a:p>
            <a:pPr marL="742950" lvl="1" indent="-285750">
              <a:buClr>
                <a:srgbClr val="ED1D2E"/>
              </a:buClr>
              <a:buFont typeface="+mj-lt"/>
              <a:buAutoNum type="arabicPeriod"/>
            </a:pPr>
            <a:endParaRPr lang="es-ES" sz="1000" dirty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Mejorar </a:t>
            </a:r>
            <a:r>
              <a:rPr lang="es-ES" sz="1500" dirty="0"/>
              <a:t>el conocimiento sobre la realidad del voluntariado en </a:t>
            </a:r>
            <a:r>
              <a:rPr lang="es-ES" sz="1500" dirty="0" smtClean="0"/>
              <a:t>    Navarra </a:t>
            </a:r>
            <a:r>
              <a:rPr lang="es-ES" sz="1500" dirty="0"/>
              <a:t>y las necesidades de los diferentes agentes </a:t>
            </a:r>
            <a:r>
              <a:rPr lang="es-ES" sz="1500" dirty="0" smtClean="0"/>
              <a:t>implicados</a:t>
            </a:r>
            <a:endParaRPr lang="es-ES" sz="1500" dirty="0"/>
          </a:p>
          <a:p>
            <a:pPr marL="342900" indent="-342900">
              <a:buClr>
                <a:srgbClr val="ED1D2E"/>
              </a:buClr>
              <a:buFont typeface="+mj-lt"/>
              <a:buAutoNum type="arabicPeriod"/>
            </a:pP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0" y="1043162"/>
            <a:ext cx="9143999" cy="896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 ESTAMOS</a:t>
            </a:r>
          </a:p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PLAN DE VOLUNTARIADO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3"/>
          <p:cNvPicPr>
            <a:picLocks noChangeAspect="1"/>
          </p:cNvPicPr>
          <p:nvPr/>
        </p:nvPicPr>
        <p:blipFill rotWithShape="1">
          <a:blip r:embed="rId2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3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0216" y="2038217"/>
            <a:ext cx="777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Algunas</a:t>
            </a:r>
            <a:r>
              <a:rPr lang="es-ES" dirty="0" smtClean="0">
                <a:solidFill>
                  <a:srgbClr val="FF0000"/>
                </a:solidFill>
              </a:rPr>
              <a:t> acciones llevadas a cabo</a:t>
            </a:r>
            <a:endParaRPr lang="es-ES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263605" y="2444487"/>
            <a:ext cx="74222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sz="1500" dirty="0" smtClean="0"/>
              <a:t>Implementación del Plan de Acción 2022-2023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_tradnl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Elaboración del Informe de Acción Voluntaria en Navarra desde la perspectiva de género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Redefinición y explicitación del catálogo de servicios del Punto de Información y Coordinación del Voluntariado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sz="1500" dirty="0" smtClean="0"/>
              <a:t>Potenciación y desarrollo de la Plataforma </a:t>
            </a:r>
            <a:r>
              <a:rPr lang="es-ES_tradnl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NAVARRA+VOLUNTARIA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" sz="500" dirty="0" smtClean="0">
              <a:solidFill>
                <a:srgbClr val="ED1D2E"/>
              </a:solidFill>
            </a:endParaRP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Acuerdo de colaboración entre el Gobierno de Navarra y la FNMC para desplegar NAVARRA+VOLUNTARIA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" sz="1500" dirty="0" smtClean="0"/>
              <a:t>Puesta en marcha de servicios de apoyo presenciales: asesoramiento en gestión     y dinamización de voluntariado, comunicación… 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sz="1500" dirty="0" smtClean="0"/>
              <a:t>Fomento de la participación en programas de voluntariado corporativo a          través de la red de empresas innovarse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_tradnl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sz="1500" dirty="0" smtClean="0"/>
              <a:t>Acto anual de celebración del Día Internacional del Voluntariado</a:t>
            </a:r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endParaRPr lang="es-ES_tradnl" sz="500" dirty="0" smtClean="0"/>
          </a:p>
          <a:p>
            <a:pPr marL="800100" lvl="1" indent="-342900">
              <a:buClr>
                <a:srgbClr val="ED1D2E"/>
              </a:buClr>
              <a:buFont typeface="+mj-lt"/>
              <a:buAutoNum type="arabicPeriod"/>
            </a:pPr>
            <a:r>
              <a:rPr lang="es-ES_tradnl" sz="1500" dirty="0" smtClean="0"/>
              <a:t>Realización de campañas anuales de sensibilización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0" y="1043162"/>
            <a:ext cx="9143999" cy="896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 ESTAMOS</a:t>
            </a:r>
          </a:p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PLAN DE VOLUNTARIADO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3"/>
          <p:cNvPicPr>
            <a:picLocks noChangeAspect="1"/>
          </p:cNvPicPr>
          <p:nvPr/>
        </p:nvPicPr>
        <p:blipFill rotWithShape="1">
          <a:blip r:embed="rId2"/>
          <a:srcRect l="46239" t="37830" r="29528" b="7545"/>
          <a:stretch/>
        </p:blipFill>
        <p:spPr>
          <a:xfrm>
            <a:off x="6866602" y="3814119"/>
            <a:ext cx="1998050" cy="2463114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3"/>
          <a:srcRect l="6861" t="12809" r="25558" b="83562"/>
          <a:stretch/>
        </p:blipFill>
        <p:spPr>
          <a:xfrm>
            <a:off x="-1" y="0"/>
            <a:ext cx="9144001" cy="14004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3"/>
          <a:srcRect l="6861" t="12809" r="25558" b="83562"/>
          <a:stretch/>
        </p:blipFill>
        <p:spPr>
          <a:xfrm>
            <a:off x="-2" y="6429632"/>
            <a:ext cx="9144001" cy="428368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636" t="21213" r="31303" b="59115"/>
          <a:stretch/>
        </p:blipFill>
        <p:spPr>
          <a:xfrm>
            <a:off x="5398662" y="140043"/>
            <a:ext cx="3646485" cy="739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24927" y="2224222"/>
            <a:ext cx="725753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ED1D2E"/>
                </a:solidFill>
              </a:rPr>
              <a:t>En elaboración el III Plan de Voluntariado. </a:t>
            </a:r>
            <a:r>
              <a:rPr lang="es-ES" dirty="0" smtClean="0"/>
              <a:t>Establecerá las medidas y prioridades para impulsar el voluntariado en Navarra </a:t>
            </a:r>
            <a:r>
              <a:rPr lang="es-ES" dirty="0" smtClean="0">
                <a:solidFill>
                  <a:srgbClr val="ED1D2E"/>
                </a:solidFill>
              </a:rPr>
              <a:t>para los próximos  4 años</a:t>
            </a:r>
            <a:r>
              <a:rPr lang="es-E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>
                <a:solidFill>
                  <a:srgbClr val="ED1D2E"/>
                </a:solidFill>
              </a:rPr>
              <a:t>Un plan para para la ciudadanía</a:t>
            </a:r>
            <a:r>
              <a:rPr lang="es-ES_tradnl" dirty="0" smtClean="0"/>
              <a:t>: diseñado desde el inicio a través de un proceso de escucha y diálogo con </a:t>
            </a:r>
            <a:r>
              <a:rPr lang="es-ES" dirty="0" smtClean="0"/>
              <a:t>los </a:t>
            </a:r>
            <a:r>
              <a:rPr lang="es-ES" dirty="0"/>
              <a:t>diferentes agentes implicados en el voluntariado </a:t>
            </a:r>
            <a:r>
              <a:rPr lang="es-ES" dirty="0" smtClean="0"/>
              <a:t>navarro.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_tradnl" sz="1600" dirty="0" smtClean="0"/>
              <a:t>Sesiones de participación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Espacio participativo en la web ‘</a:t>
            </a:r>
            <a:r>
              <a:rPr lang="es-ES" sz="1600" dirty="0"/>
              <a:t>Participa Navarra’ </a:t>
            </a:r>
            <a:endParaRPr lang="es-ES_tradnl" sz="1600" dirty="0" smtClean="0"/>
          </a:p>
          <a:p>
            <a:endParaRPr lang="es-ES_tradnl" sz="1600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0" y="1043162"/>
            <a:ext cx="9143999" cy="8968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DÓNDE VAMOS</a:t>
            </a:r>
          </a:p>
          <a:p>
            <a:pPr algn="ctr"/>
            <a:r>
              <a:rPr lang="es-ES_tradnl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PLAN DE VOLUNTARIADO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1021</Words>
  <Application>Microsoft Office PowerPoint</Application>
  <PresentationFormat>Presentación en pantalla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x075456</dc:creator>
  <cp:lastModifiedBy>N067814</cp:lastModifiedBy>
  <cp:revision>149</cp:revision>
  <cp:lastPrinted>2023-09-28T09:20:08Z</cp:lastPrinted>
  <dcterms:created xsi:type="dcterms:W3CDTF">2023-09-26T15:19:04Z</dcterms:created>
  <dcterms:modified xsi:type="dcterms:W3CDTF">2023-10-02T09:44:55Z</dcterms:modified>
</cp:coreProperties>
</file>