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7" r:id="rId1"/>
  </p:sldMasterIdLst>
  <p:sldIdLst>
    <p:sldId id="265" r:id="rId2"/>
    <p:sldId id="291" r:id="rId3"/>
    <p:sldId id="292" r:id="rId4"/>
    <p:sldId id="293" r:id="rId5"/>
    <p:sldId id="294" r:id="rId6"/>
    <p:sldId id="295" r:id="rId7"/>
    <p:sldId id="296" r:id="rId8"/>
    <p:sldId id="297" r:id="rId9"/>
    <p:sldId id="283" r:id="rId10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FF"/>
    <a:srgbClr val="FF5050"/>
    <a:srgbClr val="FFCC66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7611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6" y="365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225A6B-943D-4439-9A01-40048CA8ABB2}" type="doc">
      <dgm:prSet loTypeId="urn:microsoft.com/office/officeart/2005/8/layout/hierarchy3" loCatId="relationship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F855F22B-C47B-4BFE-8AEA-7322E6BAD7F6}">
      <dgm:prSet phldrT="[Texto]"/>
      <dgm:spPr>
        <a:gradFill rotWithShape="0">
          <a:gsLst>
            <a:gs pos="0">
              <a:schemeClr val="accent1">
                <a:lumMod val="5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</a:gradFill>
      </dgm:spPr>
      <dgm:t>
        <a:bodyPr/>
        <a:lstStyle/>
        <a:p>
          <a:r>
            <a:rPr lang="es-ES_tradnl" dirty="0" smtClean="0"/>
            <a:t>1. Eficiencia en la gestión</a:t>
          </a:r>
          <a:endParaRPr lang="es-ES" dirty="0"/>
        </a:p>
      </dgm:t>
    </dgm:pt>
    <dgm:pt modelId="{824FB1F9-7E1A-4F82-86DC-B0A0A7D8A024}" type="parTrans" cxnId="{A2D94557-A39F-4158-893E-7E9F43244C86}">
      <dgm:prSet/>
      <dgm:spPr/>
      <dgm:t>
        <a:bodyPr/>
        <a:lstStyle/>
        <a:p>
          <a:endParaRPr lang="es-ES"/>
        </a:p>
      </dgm:t>
    </dgm:pt>
    <dgm:pt modelId="{4724BEA4-A09A-4385-B7D1-C15C5DD56523}" type="sibTrans" cxnId="{A2D94557-A39F-4158-893E-7E9F43244C86}">
      <dgm:prSet/>
      <dgm:spPr/>
      <dgm:t>
        <a:bodyPr/>
        <a:lstStyle/>
        <a:p>
          <a:endParaRPr lang="es-ES"/>
        </a:p>
      </dgm:t>
    </dgm:pt>
    <dgm:pt modelId="{B7B33BAC-D63D-4911-9A47-2667E16E3FCD}">
      <dgm:prSet phldrT="[Texto]"/>
      <dgm:spPr>
        <a:gradFill rotWithShape="0">
          <a:gsLst>
            <a:gs pos="0">
              <a:schemeClr val="accent1">
                <a:lumMod val="5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</a:gradFill>
      </dgm:spPr>
      <dgm:t>
        <a:bodyPr/>
        <a:lstStyle/>
        <a:p>
          <a:r>
            <a:rPr lang="es-ES_tradnl" dirty="0" smtClean="0"/>
            <a:t>2. Completar la información</a:t>
          </a:r>
          <a:endParaRPr lang="es-ES" dirty="0"/>
        </a:p>
      </dgm:t>
    </dgm:pt>
    <dgm:pt modelId="{E19DE4AD-59FB-4944-B689-62B6B5511D65}" type="parTrans" cxnId="{DE449E19-5821-4DF3-B06A-0823470E72CA}">
      <dgm:prSet/>
      <dgm:spPr/>
      <dgm:t>
        <a:bodyPr/>
        <a:lstStyle/>
        <a:p>
          <a:endParaRPr lang="es-ES"/>
        </a:p>
      </dgm:t>
    </dgm:pt>
    <dgm:pt modelId="{9C260A80-E80A-4570-B08B-839438044DA2}" type="sibTrans" cxnId="{DE449E19-5821-4DF3-B06A-0823470E72CA}">
      <dgm:prSet/>
      <dgm:spPr/>
      <dgm:t>
        <a:bodyPr/>
        <a:lstStyle/>
        <a:p>
          <a:endParaRPr lang="es-ES"/>
        </a:p>
      </dgm:t>
    </dgm:pt>
    <dgm:pt modelId="{C05CB36E-9C9D-4E27-BE94-6CC49AA87DC1}">
      <dgm:prSet phldrT="[Texto]"/>
      <dgm:spPr>
        <a:gradFill rotWithShape="0">
          <a:gsLst>
            <a:gs pos="0">
              <a:schemeClr val="accent1">
                <a:lumMod val="5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</a:gradFill>
      </dgm:spPr>
      <dgm:t>
        <a:bodyPr/>
        <a:lstStyle/>
        <a:p>
          <a:r>
            <a:rPr lang="es-ES_tradnl" dirty="0" smtClean="0"/>
            <a:t>3. Atender las necesidades de usuario</a:t>
          </a:r>
          <a:endParaRPr lang="es-ES" dirty="0"/>
        </a:p>
      </dgm:t>
    </dgm:pt>
    <dgm:pt modelId="{2E1F4C08-2947-45AB-AD73-C51EB2EDFF8E}" type="parTrans" cxnId="{650DBAF3-82A1-467E-9D87-383865CA1B8A}">
      <dgm:prSet/>
      <dgm:spPr/>
      <dgm:t>
        <a:bodyPr/>
        <a:lstStyle/>
        <a:p>
          <a:endParaRPr lang="es-ES"/>
        </a:p>
      </dgm:t>
    </dgm:pt>
    <dgm:pt modelId="{AD9B93EA-E687-4D71-BA7C-4D8955357169}" type="sibTrans" cxnId="{650DBAF3-82A1-467E-9D87-383865CA1B8A}">
      <dgm:prSet/>
      <dgm:spPr/>
      <dgm:t>
        <a:bodyPr/>
        <a:lstStyle/>
        <a:p>
          <a:endParaRPr lang="es-ES"/>
        </a:p>
      </dgm:t>
    </dgm:pt>
    <dgm:pt modelId="{349CE7FA-7428-48B6-82AD-FA28629D6B87}" type="pres">
      <dgm:prSet presAssocID="{9F225A6B-943D-4439-9A01-40048CA8ABB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3FE955E-0FBD-45D6-A637-DB58150D7DCD}" type="pres">
      <dgm:prSet presAssocID="{F855F22B-C47B-4BFE-8AEA-7322E6BAD7F6}" presName="root" presStyleCnt="0"/>
      <dgm:spPr/>
    </dgm:pt>
    <dgm:pt modelId="{C75D76BF-08A6-4525-8C03-5F5D4C539641}" type="pres">
      <dgm:prSet presAssocID="{F855F22B-C47B-4BFE-8AEA-7322E6BAD7F6}" presName="rootComposite" presStyleCnt="0"/>
      <dgm:spPr/>
    </dgm:pt>
    <dgm:pt modelId="{B7F2111B-C1CC-4545-85E2-7F648A1BA3BE}" type="pres">
      <dgm:prSet presAssocID="{F855F22B-C47B-4BFE-8AEA-7322E6BAD7F6}" presName="rootText" presStyleLbl="node1" presStyleIdx="0" presStyleCnt="3"/>
      <dgm:spPr/>
      <dgm:t>
        <a:bodyPr/>
        <a:lstStyle/>
        <a:p>
          <a:endParaRPr lang="es-ES"/>
        </a:p>
      </dgm:t>
    </dgm:pt>
    <dgm:pt modelId="{8C81FD02-42B0-4486-AE51-5B1DE02C4EA7}" type="pres">
      <dgm:prSet presAssocID="{F855F22B-C47B-4BFE-8AEA-7322E6BAD7F6}" presName="rootConnector" presStyleLbl="node1" presStyleIdx="0" presStyleCnt="3"/>
      <dgm:spPr/>
      <dgm:t>
        <a:bodyPr/>
        <a:lstStyle/>
        <a:p>
          <a:endParaRPr lang="es-ES"/>
        </a:p>
      </dgm:t>
    </dgm:pt>
    <dgm:pt modelId="{18E0041C-DB08-4089-89B8-E9C47D1400B5}" type="pres">
      <dgm:prSet presAssocID="{F855F22B-C47B-4BFE-8AEA-7322E6BAD7F6}" presName="childShape" presStyleCnt="0"/>
      <dgm:spPr/>
    </dgm:pt>
    <dgm:pt modelId="{612EE1EE-2854-4CFA-804E-8D59354D4B5F}" type="pres">
      <dgm:prSet presAssocID="{B7B33BAC-D63D-4911-9A47-2667E16E3FCD}" presName="root" presStyleCnt="0"/>
      <dgm:spPr/>
    </dgm:pt>
    <dgm:pt modelId="{F7AB1652-1D7E-4D85-9101-8912E79B588E}" type="pres">
      <dgm:prSet presAssocID="{B7B33BAC-D63D-4911-9A47-2667E16E3FCD}" presName="rootComposite" presStyleCnt="0"/>
      <dgm:spPr/>
    </dgm:pt>
    <dgm:pt modelId="{7DAA404A-5235-4200-B20B-5B803276C49B}" type="pres">
      <dgm:prSet presAssocID="{B7B33BAC-D63D-4911-9A47-2667E16E3FCD}" presName="rootText" presStyleLbl="node1" presStyleIdx="1" presStyleCnt="3"/>
      <dgm:spPr/>
      <dgm:t>
        <a:bodyPr/>
        <a:lstStyle/>
        <a:p>
          <a:endParaRPr lang="es-ES"/>
        </a:p>
      </dgm:t>
    </dgm:pt>
    <dgm:pt modelId="{57BE98BD-5325-41CC-B303-7610043FE945}" type="pres">
      <dgm:prSet presAssocID="{B7B33BAC-D63D-4911-9A47-2667E16E3FCD}" presName="rootConnector" presStyleLbl="node1" presStyleIdx="1" presStyleCnt="3"/>
      <dgm:spPr/>
      <dgm:t>
        <a:bodyPr/>
        <a:lstStyle/>
        <a:p>
          <a:endParaRPr lang="es-ES"/>
        </a:p>
      </dgm:t>
    </dgm:pt>
    <dgm:pt modelId="{E311C245-79CF-414C-935F-31F4DC646CA4}" type="pres">
      <dgm:prSet presAssocID="{B7B33BAC-D63D-4911-9A47-2667E16E3FCD}" presName="childShape" presStyleCnt="0"/>
      <dgm:spPr/>
    </dgm:pt>
    <dgm:pt modelId="{5D706AE6-8C32-432D-88B7-2BBA5ADDD72A}" type="pres">
      <dgm:prSet presAssocID="{C05CB36E-9C9D-4E27-BE94-6CC49AA87DC1}" presName="root" presStyleCnt="0"/>
      <dgm:spPr/>
    </dgm:pt>
    <dgm:pt modelId="{988C9243-F11F-40FC-A1DC-6232C8F302C9}" type="pres">
      <dgm:prSet presAssocID="{C05CB36E-9C9D-4E27-BE94-6CC49AA87DC1}" presName="rootComposite" presStyleCnt="0"/>
      <dgm:spPr/>
    </dgm:pt>
    <dgm:pt modelId="{E79FA1F0-B5D6-4070-A50D-2767B22C9823}" type="pres">
      <dgm:prSet presAssocID="{C05CB36E-9C9D-4E27-BE94-6CC49AA87DC1}" presName="rootText" presStyleLbl="node1" presStyleIdx="2" presStyleCnt="3"/>
      <dgm:spPr/>
      <dgm:t>
        <a:bodyPr/>
        <a:lstStyle/>
        <a:p>
          <a:endParaRPr lang="es-ES"/>
        </a:p>
      </dgm:t>
    </dgm:pt>
    <dgm:pt modelId="{6EFB375F-0735-4ECE-B8B1-6BEC85B0605C}" type="pres">
      <dgm:prSet presAssocID="{C05CB36E-9C9D-4E27-BE94-6CC49AA87DC1}" presName="rootConnector" presStyleLbl="node1" presStyleIdx="2" presStyleCnt="3"/>
      <dgm:spPr/>
      <dgm:t>
        <a:bodyPr/>
        <a:lstStyle/>
        <a:p>
          <a:endParaRPr lang="es-ES"/>
        </a:p>
      </dgm:t>
    </dgm:pt>
    <dgm:pt modelId="{6563725F-1417-4A89-801C-00E3DE035F02}" type="pres">
      <dgm:prSet presAssocID="{C05CB36E-9C9D-4E27-BE94-6CC49AA87DC1}" presName="childShape" presStyleCnt="0"/>
      <dgm:spPr/>
    </dgm:pt>
  </dgm:ptLst>
  <dgm:cxnLst>
    <dgm:cxn modelId="{32B50F8C-8E95-4953-AD87-E47AF7C01727}" type="presOf" srcId="{C05CB36E-9C9D-4E27-BE94-6CC49AA87DC1}" destId="{6EFB375F-0735-4ECE-B8B1-6BEC85B0605C}" srcOrd="1" destOrd="0" presId="urn:microsoft.com/office/officeart/2005/8/layout/hierarchy3"/>
    <dgm:cxn modelId="{D5AAE7F5-41BC-4724-B622-7D062220D966}" type="presOf" srcId="{9F225A6B-943D-4439-9A01-40048CA8ABB2}" destId="{349CE7FA-7428-48B6-82AD-FA28629D6B87}" srcOrd="0" destOrd="0" presId="urn:microsoft.com/office/officeart/2005/8/layout/hierarchy3"/>
    <dgm:cxn modelId="{B2A6D248-553D-4728-A29B-7DC693E73BD7}" type="presOf" srcId="{B7B33BAC-D63D-4911-9A47-2667E16E3FCD}" destId="{57BE98BD-5325-41CC-B303-7610043FE945}" srcOrd="1" destOrd="0" presId="urn:microsoft.com/office/officeart/2005/8/layout/hierarchy3"/>
    <dgm:cxn modelId="{DE449E19-5821-4DF3-B06A-0823470E72CA}" srcId="{9F225A6B-943D-4439-9A01-40048CA8ABB2}" destId="{B7B33BAC-D63D-4911-9A47-2667E16E3FCD}" srcOrd="1" destOrd="0" parTransId="{E19DE4AD-59FB-4944-B689-62B6B5511D65}" sibTransId="{9C260A80-E80A-4570-B08B-839438044DA2}"/>
    <dgm:cxn modelId="{650DBAF3-82A1-467E-9D87-383865CA1B8A}" srcId="{9F225A6B-943D-4439-9A01-40048CA8ABB2}" destId="{C05CB36E-9C9D-4E27-BE94-6CC49AA87DC1}" srcOrd="2" destOrd="0" parTransId="{2E1F4C08-2947-45AB-AD73-C51EB2EDFF8E}" sibTransId="{AD9B93EA-E687-4D71-BA7C-4D8955357169}"/>
    <dgm:cxn modelId="{7E443D9F-7514-4268-9076-0CC6E666D6DD}" type="presOf" srcId="{B7B33BAC-D63D-4911-9A47-2667E16E3FCD}" destId="{7DAA404A-5235-4200-B20B-5B803276C49B}" srcOrd="0" destOrd="0" presId="urn:microsoft.com/office/officeart/2005/8/layout/hierarchy3"/>
    <dgm:cxn modelId="{09637FDF-9515-43D0-8898-A55DC0D39680}" type="presOf" srcId="{F855F22B-C47B-4BFE-8AEA-7322E6BAD7F6}" destId="{B7F2111B-C1CC-4545-85E2-7F648A1BA3BE}" srcOrd="0" destOrd="0" presId="urn:microsoft.com/office/officeart/2005/8/layout/hierarchy3"/>
    <dgm:cxn modelId="{1BD1803B-C1B3-40A9-9241-2438866D0C37}" type="presOf" srcId="{F855F22B-C47B-4BFE-8AEA-7322E6BAD7F6}" destId="{8C81FD02-42B0-4486-AE51-5B1DE02C4EA7}" srcOrd="1" destOrd="0" presId="urn:microsoft.com/office/officeart/2005/8/layout/hierarchy3"/>
    <dgm:cxn modelId="{A2D94557-A39F-4158-893E-7E9F43244C86}" srcId="{9F225A6B-943D-4439-9A01-40048CA8ABB2}" destId="{F855F22B-C47B-4BFE-8AEA-7322E6BAD7F6}" srcOrd="0" destOrd="0" parTransId="{824FB1F9-7E1A-4F82-86DC-B0A0A7D8A024}" sibTransId="{4724BEA4-A09A-4385-B7D1-C15C5DD56523}"/>
    <dgm:cxn modelId="{4F4980A1-7694-48D0-962C-E792AF79F645}" type="presOf" srcId="{C05CB36E-9C9D-4E27-BE94-6CC49AA87DC1}" destId="{E79FA1F0-B5D6-4070-A50D-2767B22C9823}" srcOrd="0" destOrd="0" presId="urn:microsoft.com/office/officeart/2005/8/layout/hierarchy3"/>
    <dgm:cxn modelId="{80663EE7-785F-4663-A72B-8C96079D0E2F}" type="presParOf" srcId="{349CE7FA-7428-48B6-82AD-FA28629D6B87}" destId="{A3FE955E-0FBD-45D6-A637-DB58150D7DCD}" srcOrd="0" destOrd="0" presId="urn:microsoft.com/office/officeart/2005/8/layout/hierarchy3"/>
    <dgm:cxn modelId="{A50629D8-11AE-4E23-8C31-A6451DF27C28}" type="presParOf" srcId="{A3FE955E-0FBD-45D6-A637-DB58150D7DCD}" destId="{C75D76BF-08A6-4525-8C03-5F5D4C539641}" srcOrd="0" destOrd="0" presId="urn:microsoft.com/office/officeart/2005/8/layout/hierarchy3"/>
    <dgm:cxn modelId="{7724816A-2A92-40F2-A3C5-893C18A37801}" type="presParOf" srcId="{C75D76BF-08A6-4525-8C03-5F5D4C539641}" destId="{B7F2111B-C1CC-4545-85E2-7F648A1BA3BE}" srcOrd="0" destOrd="0" presId="urn:microsoft.com/office/officeart/2005/8/layout/hierarchy3"/>
    <dgm:cxn modelId="{9B4B46F0-8409-4351-AB67-7CEB1A11D491}" type="presParOf" srcId="{C75D76BF-08A6-4525-8C03-5F5D4C539641}" destId="{8C81FD02-42B0-4486-AE51-5B1DE02C4EA7}" srcOrd="1" destOrd="0" presId="urn:microsoft.com/office/officeart/2005/8/layout/hierarchy3"/>
    <dgm:cxn modelId="{C1A1D492-5B38-4E1D-A009-C4E635A8706D}" type="presParOf" srcId="{A3FE955E-0FBD-45D6-A637-DB58150D7DCD}" destId="{18E0041C-DB08-4089-89B8-E9C47D1400B5}" srcOrd="1" destOrd="0" presId="urn:microsoft.com/office/officeart/2005/8/layout/hierarchy3"/>
    <dgm:cxn modelId="{1D9927FD-FE7E-41D1-A8A4-7F76EAA7BE73}" type="presParOf" srcId="{349CE7FA-7428-48B6-82AD-FA28629D6B87}" destId="{612EE1EE-2854-4CFA-804E-8D59354D4B5F}" srcOrd="1" destOrd="0" presId="urn:microsoft.com/office/officeart/2005/8/layout/hierarchy3"/>
    <dgm:cxn modelId="{F5DC064C-76DB-4CCC-9388-9D4083B67CAD}" type="presParOf" srcId="{612EE1EE-2854-4CFA-804E-8D59354D4B5F}" destId="{F7AB1652-1D7E-4D85-9101-8912E79B588E}" srcOrd="0" destOrd="0" presId="urn:microsoft.com/office/officeart/2005/8/layout/hierarchy3"/>
    <dgm:cxn modelId="{F9CB3D22-C945-4C8F-A107-8E75F0B639D2}" type="presParOf" srcId="{F7AB1652-1D7E-4D85-9101-8912E79B588E}" destId="{7DAA404A-5235-4200-B20B-5B803276C49B}" srcOrd="0" destOrd="0" presId="urn:microsoft.com/office/officeart/2005/8/layout/hierarchy3"/>
    <dgm:cxn modelId="{D86569A3-582B-4CBE-AFE7-9B1D4DA18827}" type="presParOf" srcId="{F7AB1652-1D7E-4D85-9101-8912E79B588E}" destId="{57BE98BD-5325-41CC-B303-7610043FE945}" srcOrd="1" destOrd="0" presId="urn:microsoft.com/office/officeart/2005/8/layout/hierarchy3"/>
    <dgm:cxn modelId="{855F0C9C-E20D-4BFD-A18B-8F413955EDC2}" type="presParOf" srcId="{612EE1EE-2854-4CFA-804E-8D59354D4B5F}" destId="{E311C245-79CF-414C-935F-31F4DC646CA4}" srcOrd="1" destOrd="0" presId="urn:microsoft.com/office/officeart/2005/8/layout/hierarchy3"/>
    <dgm:cxn modelId="{3196BE91-FAD8-4236-8689-7864D13493AB}" type="presParOf" srcId="{349CE7FA-7428-48B6-82AD-FA28629D6B87}" destId="{5D706AE6-8C32-432D-88B7-2BBA5ADDD72A}" srcOrd="2" destOrd="0" presId="urn:microsoft.com/office/officeart/2005/8/layout/hierarchy3"/>
    <dgm:cxn modelId="{61BF6842-5C8F-40AB-8567-CEBB879EBB8B}" type="presParOf" srcId="{5D706AE6-8C32-432D-88B7-2BBA5ADDD72A}" destId="{988C9243-F11F-40FC-A1DC-6232C8F302C9}" srcOrd="0" destOrd="0" presId="urn:microsoft.com/office/officeart/2005/8/layout/hierarchy3"/>
    <dgm:cxn modelId="{75006787-5FAF-4596-872F-BB1BE7D9BE31}" type="presParOf" srcId="{988C9243-F11F-40FC-A1DC-6232C8F302C9}" destId="{E79FA1F0-B5D6-4070-A50D-2767B22C9823}" srcOrd="0" destOrd="0" presId="urn:microsoft.com/office/officeart/2005/8/layout/hierarchy3"/>
    <dgm:cxn modelId="{9A04280E-9F45-403B-AEDE-20A6B822E69A}" type="presParOf" srcId="{988C9243-F11F-40FC-A1DC-6232C8F302C9}" destId="{6EFB375F-0735-4ECE-B8B1-6BEC85B0605C}" srcOrd="1" destOrd="0" presId="urn:microsoft.com/office/officeart/2005/8/layout/hierarchy3"/>
    <dgm:cxn modelId="{1DBF5BF0-325C-4BF8-8B7F-EADAE1A8516E}" type="presParOf" srcId="{5D706AE6-8C32-432D-88B7-2BBA5ADDD72A}" destId="{6563725F-1417-4A89-801C-00E3DE035F02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F225A6B-943D-4439-9A01-40048CA8ABB2}" type="doc">
      <dgm:prSet loTypeId="urn:microsoft.com/office/officeart/2005/8/layout/hierarchy3" loCatId="relationship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F855F22B-C47B-4BFE-8AEA-7322E6BAD7F6}">
      <dgm:prSet phldrT="[Texto]"/>
      <dgm:spPr>
        <a:gradFill rotWithShape="0">
          <a:gsLst>
            <a:gs pos="0">
              <a:schemeClr val="accent1">
                <a:lumMod val="5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</a:gradFill>
      </dgm:spPr>
      <dgm:t>
        <a:bodyPr/>
        <a:lstStyle/>
        <a:p>
          <a:r>
            <a:rPr lang="es-ES_tradnl" dirty="0" smtClean="0"/>
            <a:t>4. Evolución tecnológica</a:t>
          </a:r>
          <a:endParaRPr lang="es-ES" dirty="0"/>
        </a:p>
      </dgm:t>
    </dgm:pt>
    <dgm:pt modelId="{824FB1F9-7E1A-4F82-86DC-B0A0A7D8A024}" type="parTrans" cxnId="{A2D94557-A39F-4158-893E-7E9F43244C86}">
      <dgm:prSet/>
      <dgm:spPr/>
      <dgm:t>
        <a:bodyPr/>
        <a:lstStyle/>
        <a:p>
          <a:endParaRPr lang="es-ES"/>
        </a:p>
      </dgm:t>
    </dgm:pt>
    <dgm:pt modelId="{4724BEA4-A09A-4385-B7D1-C15C5DD56523}" type="sibTrans" cxnId="{A2D94557-A39F-4158-893E-7E9F43244C86}">
      <dgm:prSet/>
      <dgm:spPr/>
      <dgm:t>
        <a:bodyPr/>
        <a:lstStyle/>
        <a:p>
          <a:endParaRPr lang="es-ES"/>
        </a:p>
      </dgm:t>
    </dgm:pt>
    <dgm:pt modelId="{B7B33BAC-D63D-4911-9A47-2667E16E3FCD}">
      <dgm:prSet phldrT="[Texto]"/>
      <dgm:spPr>
        <a:gradFill rotWithShape="0">
          <a:gsLst>
            <a:gs pos="0">
              <a:schemeClr val="accent1">
                <a:lumMod val="5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</a:gradFill>
      </dgm:spPr>
      <dgm:t>
        <a:bodyPr/>
        <a:lstStyle/>
        <a:p>
          <a:r>
            <a:rPr lang="es-ES_tradnl" dirty="0" smtClean="0"/>
            <a:t>5. Gestionar el conocimiento</a:t>
          </a:r>
          <a:endParaRPr lang="es-ES" dirty="0"/>
        </a:p>
      </dgm:t>
    </dgm:pt>
    <dgm:pt modelId="{E19DE4AD-59FB-4944-B689-62B6B5511D65}" type="parTrans" cxnId="{DE449E19-5821-4DF3-B06A-0823470E72CA}">
      <dgm:prSet/>
      <dgm:spPr/>
      <dgm:t>
        <a:bodyPr/>
        <a:lstStyle/>
        <a:p>
          <a:endParaRPr lang="es-ES"/>
        </a:p>
      </dgm:t>
    </dgm:pt>
    <dgm:pt modelId="{9C260A80-E80A-4570-B08B-839438044DA2}" type="sibTrans" cxnId="{DE449E19-5821-4DF3-B06A-0823470E72CA}">
      <dgm:prSet/>
      <dgm:spPr/>
      <dgm:t>
        <a:bodyPr/>
        <a:lstStyle/>
        <a:p>
          <a:endParaRPr lang="es-ES"/>
        </a:p>
      </dgm:t>
    </dgm:pt>
    <dgm:pt modelId="{C05CB36E-9C9D-4E27-BE94-6CC49AA87DC1}">
      <dgm:prSet phldrT="[Texto]"/>
      <dgm:spPr>
        <a:gradFill rotWithShape="0">
          <a:gsLst>
            <a:gs pos="0">
              <a:schemeClr val="accent1">
                <a:lumMod val="5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</a:gradFill>
      </dgm:spPr>
      <dgm:t>
        <a:bodyPr/>
        <a:lstStyle/>
        <a:p>
          <a:r>
            <a:rPr lang="es-ES_tradnl" dirty="0" smtClean="0"/>
            <a:t>6. Cooperación y colaboración</a:t>
          </a:r>
          <a:endParaRPr lang="es-ES" dirty="0"/>
        </a:p>
      </dgm:t>
    </dgm:pt>
    <dgm:pt modelId="{2E1F4C08-2947-45AB-AD73-C51EB2EDFF8E}" type="parTrans" cxnId="{650DBAF3-82A1-467E-9D87-383865CA1B8A}">
      <dgm:prSet/>
      <dgm:spPr/>
      <dgm:t>
        <a:bodyPr/>
        <a:lstStyle/>
        <a:p>
          <a:endParaRPr lang="es-ES"/>
        </a:p>
      </dgm:t>
    </dgm:pt>
    <dgm:pt modelId="{AD9B93EA-E687-4D71-BA7C-4D8955357169}" type="sibTrans" cxnId="{650DBAF3-82A1-467E-9D87-383865CA1B8A}">
      <dgm:prSet/>
      <dgm:spPr/>
      <dgm:t>
        <a:bodyPr/>
        <a:lstStyle/>
        <a:p>
          <a:endParaRPr lang="es-ES"/>
        </a:p>
      </dgm:t>
    </dgm:pt>
    <dgm:pt modelId="{349CE7FA-7428-48B6-82AD-FA28629D6B87}" type="pres">
      <dgm:prSet presAssocID="{9F225A6B-943D-4439-9A01-40048CA8ABB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3FE955E-0FBD-45D6-A637-DB58150D7DCD}" type="pres">
      <dgm:prSet presAssocID="{F855F22B-C47B-4BFE-8AEA-7322E6BAD7F6}" presName="root" presStyleCnt="0"/>
      <dgm:spPr/>
    </dgm:pt>
    <dgm:pt modelId="{C75D76BF-08A6-4525-8C03-5F5D4C539641}" type="pres">
      <dgm:prSet presAssocID="{F855F22B-C47B-4BFE-8AEA-7322E6BAD7F6}" presName="rootComposite" presStyleCnt="0"/>
      <dgm:spPr/>
    </dgm:pt>
    <dgm:pt modelId="{B7F2111B-C1CC-4545-85E2-7F648A1BA3BE}" type="pres">
      <dgm:prSet presAssocID="{F855F22B-C47B-4BFE-8AEA-7322E6BAD7F6}" presName="rootText" presStyleLbl="node1" presStyleIdx="0" presStyleCnt="3"/>
      <dgm:spPr/>
      <dgm:t>
        <a:bodyPr/>
        <a:lstStyle/>
        <a:p>
          <a:endParaRPr lang="es-ES"/>
        </a:p>
      </dgm:t>
    </dgm:pt>
    <dgm:pt modelId="{8C81FD02-42B0-4486-AE51-5B1DE02C4EA7}" type="pres">
      <dgm:prSet presAssocID="{F855F22B-C47B-4BFE-8AEA-7322E6BAD7F6}" presName="rootConnector" presStyleLbl="node1" presStyleIdx="0" presStyleCnt="3"/>
      <dgm:spPr/>
      <dgm:t>
        <a:bodyPr/>
        <a:lstStyle/>
        <a:p>
          <a:endParaRPr lang="es-ES"/>
        </a:p>
      </dgm:t>
    </dgm:pt>
    <dgm:pt modelId="{18E0041C-DB08-4089-89B8-E9C47D1400B5}" type="pres">
      <dgm:prSet presAssocID="{F855F22B-C47B-4BFE-8AEA-7322E6BAD7F6}" presName="childShape" presStyleCnt="0"/>
      <dgm:spPr/>
    </dgm:pt>
    <dgm:pt modelId="{612EE1EE-2854-4CFA-804E-8D59354D4B5F}" type="pres">
      <dgm:prSet presAssocID="{B7B33BAC-D63D-4911-9A47-2667E16E3FCD}" presName="root" presStyleCnt="0"/>
      <dgm:spPr/>
    </dgm:pt>
    <dgm:pt modelId="{F7AB1652-1D7E-4D85-9101-8912E79B588E}" type="pres">
      <dgm:prSet presAssocID="{B7B33BAC-D63D-4911-9A47-2667E16E3FCD}" presName="rootComposite" presStyleCnt="0"/>
      <dgm:spPr/>
    </dgm:pt>
    <dgm:pt modelId="{7DAA404A-5235-4200-B20B-5B803276C49B}" type="pres">
      <dgm:prSet presAssocID="{B7B33BAC-D63D-4911-9A47-2667E16E3FCD}" presName="rootText" presStyleLbl="node1" presStyleIdx="1" presStyleCnt="3"/>
      <dgm:spPr/>
      <dgm:t>
        <a:bodyPr/>
        <a:lstStyle/>
        <a:p>
          <a:endParaRPr lang="es-ES"/>
        </a:p>
      </dgm:t>
    </dgm:pt>
    <dgm:pt modelId="{57BE98BD-5325-41CC-B303-7610043FE945}" type="pres">
      <dgm:prSet presAssocID="{B7B33BAC-D63D-4911-9A47-2667E16E3FCD}" presName="rootConnector" presStyleLbl="node1" presStyleIdx="1" presStyleCnt="3"/>
      <dgm:spPr/>
      <dgm:t>
        <a:bodyPr/>
        <a:lstStyle/>
        <a:p>
          <a:endParaRPr lang="es-ES"/>
        </a:p>
      </dgm:t>
    </dgm:pt>
    <dgm:pt modelId="{E311C245-79CF-414C-935F-31F4DC646CA4}" type="pres">
      <dgm:prSet presAssocID="{B7B33BAC-D63D-4911-9A47-2667E16E3FCD}" presName="childShape" presStyleCnt="0"/>
      <dgm:spPr/>
    </dgm:pt>
    <dgm:pt modelId="{5D706AE6-8C32-432D-88B7-2BBA5ADDD72A}" type="pres">
      <dgm:prSet presAssocID="{C05CB36E-9C9D-4E27-BE94-6CC49AA87DC1}" presName="root" presStyleCnt="0"/>
      <dgm:spPr/>
    </dgm:pt>
    <dgm:pt modelId="{988C9243-F11F-40FC-A1DC-6232C8F302C9}" type="pres">
      <dgm:prSet presAssocID="{C05CB36E-9C9D-4E27-BE94-6CC49AA87DC1}" presName="rootComposite" presStyleCnt="0"/>
      <dgm:spPr/>
    </dgm:pt>
    <dgm:pt modelId="{E79FA1F0-B5D6-4070-A50D-2767B22C9823}" type="pres">
      <dgm:prSet presAssocID="{C05CB36E-9C9D-4E27-BE94-6CC49AA87DC1}" presName="rootText" presStyleLbl="node1" presStyleIdx="2" presStyleCnt="3"/>
      <dgm:spPr/>
      <dgm:t>
        <a:bodyPr/>
        <a:lstStyle/>
        <a:p>
          <a:endParaRPr lang="es-ES"/>
        </a:p>
      </dgm:t>
    </dgm:pt>
    <dgm:pt modelId="{6EFB375F-0735-4ECE-B8B1-6BEC85B0605C}" type="pres">
      <dgm:prSet presAssocID="{C05CB36E-9C9D-4E27-BE94-6CC49AA87DC1}" presName="rootConnector" presStyleLbl="node1" presStyleIdx="2" presStyleCnt="3"/>
      <dgm:spPr/>
      <dgm:t>
        <a:bodyPr/>
        <a:lstStyle/>
        <a:p>
          <a:endParaRPr lang="es-ES"/>
        </a:p>
      </dgm:t>
    </dgm:pt>
    <dgm:pt modelId="{6563725F-1417-4A89-801C-00E3DE035F02}" type="pres">
      <dgm:prSet presAssocID="{C05CB36E-9C9D-4E27-BE94-6CC49AA87DC1}" presName="childShape" presStyleCnt="0"/>
      <dgm:spPr/>
    </dgm:pt>
  </dgm:ptLst>
  <dgm:cxnLst>
    <dgm:cxn modelId="{32B50F8C-8E95-4953-AD87-E47AF7C01727}" type="presOf" srcId="{C05CB36E-9C9D-4E27-BE94-6CC49AA87DC1}" destId="{6EFB375F-0735-4ECE-B8B1-6BEC85B0605C}" srcOrd="1" destOrd="0" presId="urn:microsoft.com/office/officeart/2005/8/layout/hierarchy3"/>
    <dgm:cxn modelId="{D5AAE7F5-41BC-4724-B622-7D062220D966}" type="presOf" srcId="{9F225A6B-943D-4439-9A01-40048CA8ABB2}" destId="{349CE7FA-7428-48B6-82AD-FA28629D6B87}" srcOrd="0" destOrd="0" presId="urn:microsoft.com/office/officeart/2005/8/layout/hierarchy3"/>
    <dgm:cxn modelId="{B2A6D248-553D-4728-A29B-7DC693E73BD7}" type="presOf" srcId="{B7B33BAC-D63D-4911-9A47-2667E16E3FCD}" destId="{57BE98BD-5325-41CC-B303-7610043FE945}" srcOrd="1" destOrd="0" presId="urn:microsoft.com/office/officeart/2005/8/layout/hierarchy3"/>
    <dgm:cxn modelId="{DE449E19-5821-4DF3-B06A-0823470E72CA}" srcId="{9F225A6B-943D-4439-9A01-40048CA8ABB2}" destId="{B7B33BAC-D63D-4911-9A47-2667E16E3FCD}" srcOrd="1" destOrd="0" parTransId="{E19DE4AD-59FB-4944-B689-62B6B5511D65}" sibTransId="{9C260A80-E80A-4570-B08B-839438044DA2}"/>
    <dgm:cxn modelId="{650DBAF3-82A1-467E-9D87-383865CA1B8A}" srcId="{9F225A6B-943D-4439-9A01-40048CA8ABB2}" destId="{C05CB36E-9C9D-4E27-BE94-6CC49AA87DC1}" srcOrd="2" destOrd="0" parTransId="{2E1F4C08-2947-45AB-AD73-C51EB2EDFF8E}" sibTransId="{AD9B93EA-E687-4D71-BA7C-4D8955357169}"/>
    <dgm:cxn modelId="{7E443D9F-7514-4268-9076-0CC6E666D6DD}" type="presOf" srcId="{B7B33BAC-D63D-4911-9A47-2667E16E3FCD}" destId="{7DAA404A-5235-4200-B20B-5B803276C49B}" srcOrd="0" destOrd="0" presId="urn:microsoft.com/office/officeart/2005/8/layout/hierarchy3"/>
    <dgm:cxn modelId="{09637FDF-9515-43D0-8898-A55DC0D39680}" type="presOf" srcId="{F855F22B-C47B-4BFE-8AEA-7322E6BAD7F6}" destId="{B7F2111B-C1CC-4545-85E2-7F648A1BA3BE}" srcOrd="0" destOrd="0" presId="urn:microsoft.com/office/officeart/2005/8/layout/hierarchy3"/>
    <dgm:cxn modelId="{1BD1803B-C1B3-40A9-9241-2438866D0C37}" type="presOf" srcId="{F855F22B-C47B-4BFE-8AEA-7322E6BAD7F6}" destId="{8C81FD02-42B0-4486-AE51-5B1DE02C4EA7}" srcOrd="1" destOrd="0" presId="urn:microsoft.com/office/officeart/2005/8/layout/hierarchy3"/>
    <dgm:cxn modelId="{A2D94557-A39F-4158-893E-7E9F43244C86}" srcId="{9F225A6B-943D-4439-9A01-40048CA8ABB2}" destId="{F855F22B-C47B-4BFE-8AEA-7322E6BAD7F6}" srcOrd="0" destOrd="0" parTransId="{824FB1F9-7E1A-4F82-86DC-B0A0A7D8A024}" sibTransId="{4724BEA4-A09A-4385-B7D1-C15C5DD56523}"/>
    <dgm:cxn modelId="{4F4980A1-7694-48D0-962C-E792AF79F645}" type="presOf" srcId="{C05CB36E-9C9D-4E27-BE94-6CC49AA87DC1}" destId="{E79FA1F0-B5D6-4070-A50D-2767B22C9823}" srcOrd="0" destOrd="0" presId="urn:microsoft.com/office/officeart/2005/8/layout/hierarchy3"/>
    <dgm:cxn modelId="{80663EE7-785F-4663-A72B-8C96079D0E2F}" type="presParOf" srcId="{349CE7FA-7428-48B6-82AD-FA28629D6B87}" destId="{A3FE955E-0FBD-45D6-A637-DB58150D7DCD}" srcOrd="0" destOrd="0" presId="urn:microsoft.com/office/officeart/2005/8/layout/hierarchy3"/>
    <dgm:cxn modelId="{A50629D8-11AE-4E23-8C31-A6451DF27C28}" type="presParOf" srcId="{A3FE955E-0FBD-45D6-A637-DB58150D7DCD}" destId="{C75D76BF-08A6-4525-8C03-5F5D4C539641}" srcOrd="0" destOrd="0" presId="urn:microsoft.com/office/officeart/2005/8/layout/hierarchy3"/>
    <dgm:cxn modelId="{7724816A-2A92-40F2-A3C5-893C18A37801}" type="presParOf" srcId="{C75D76BF-08A6-4525-8C03-5F5D4C539641}" destId="{B7F2111B-C1CC-4545-85E2-7F648A1BA3BE}" srcOrd="0" destOrd="0" presId="urn:microsoft.com/office/officeart/2005/8/layout/hierarchy3"/>
    <dgm:cxn modelId="{9B4B46F0-8409-4351-AB67-7CEB1A11D491}" type="presParOf" srcId="{C75D76BF-08A6-4525-8C03-5F5D4C539641}" destId="{8C81FD02-42B0-4486-AE51-5B1DE02C4EA7}" srcOrd="1" destOrd="0" presId="urn:microsoft.com/office/officeart/2005/8/layout/hierarchy3"/>
    <dgm:cxn modelId="{C1A1D492-5B38-4E1D-A009-C4E635A8706D}" type="presParOf" srcId="{A3FE955E-0FBD-45D6-A637-DB58150D7DCD}" destId="{18E0041C-DB08-4089-89B8-E9C47D1400B5}" srcOrd="1" destOrd="0" presId="urn:microsoft.com/office/officeart/2005/8/layout/hierarchy3"/>
    <dgm:cxn modelId="{1D9927FD-FE7E-41D1-A8A4-7F76EAA7BE73}" type="presParOf" srcId="{349CE7FA-7428-48B6-82AD-FA28629D6B87}" destId="{612EE1EE-2854-4CFA-804E-8D59354D4B5F}" srcOrd="1" destOrd="0" presId="urn:microsoft.com/office/officeart/2005/8/layout/hierarchy3"/>
    <dgm:cxn modelId="{F5DC064C-76DB-4CCC-9388-9D4083B67CAD}" type="presParOf" srcId="{612EE1EE-2854-4CFA-804E-8D59354D4B5F}" destId="{F7AB1652-1D7E-4D85-9101-8912E79B588E}" srcOrd="0" destOrd="0" presId="urn:microsoft.com/office/officeart/2005/8/layout/hierarchy3"/>
    <dgm:cxn modelId="{F9CB3D22-C945-4C8F-A107-8E75F0B639D2}" type="presParOf" srcId="{F7AB1652-1D7E-4D85-9101-8912E79B588E}" destId="{7DAA404A-5235-4200-B20B-5B803276C49B}" srcOrd="0" destOrd="0" presId="urn:microsoft.com/office/officeart/2005/8/layout/hierarchy3"/>
    <dgm:cxn modelId="{D86569A3-582B-4CBE-AFE7-9B1D4DA18827}" type="presParOf" srcId="{F7AB1652-1D7E-4D85-9101-8912E79B588E}" destId="{57BE98BD-5325-41CC-B303-7610043FE945}" srcOrd="1" destOrd="0" presId="urn:microsoft.com/office/officeart/2005/8/layout/hierarchy3"/>
    <dgm:cxn modelId="{855F0C9C-E20D-4BFD-A18B-8F413955EDC2}" type="presParOf" srcId="{612EE1EE-2854-4CFA-804E-8D59354D4B5F}" destId="{E311C245-79CF-414C-935F-31F4DC646CA4}" srcOrd="1" destOrd="0" presId="urn:microsoft.com/office/officeart/2005/8/layout/hierarchy3"/>
    <dgm:cxn modelId="{3196BE91-FAD8-4236-8689-7864D13493AB}" type="presParOf" srcId="{349CE7FA-7428-48B6-82AD-FA28629D6B87}" destId="{5D706AE6-8C32-432D-88B7-2BBA5ADDD72A}" srcOrd="2" destOrd="0" presId="urn:microsoft.com/office/officeart/2005/8/layout/hierarchy3"/>
    <dgm:cxn modelId="{61BF6842-5C8F-40AB-8567-CEBB879EBB8B}" type="presParOf" srcId="{5D706AE6-8C32-432D-88B7-2BBA5ADDD72A}" destId="{988C9243-F11F-40FC-A1DC-6232C8F302C9}" srcOrd="0" destOrd="0" presId="urn:microsoft.com/office/officeart/2005/8/layout/hierarchy3"/>
    <dgm:cxn modelId="{75006787-5FAF-4596-872F-BB1BE7D9BE31}" type="presParOf" srcId="{988C9243-F11F-40FC-A1DC-6232C8F302C9}" destId="{E79FA1F0-B5D6-4070-A50D-2767B22C9823}" srcOrd="0" destOrd="0" presId="urn:microsoft.com/office/officeart/2005/8/layout/hierarchy3"/>
    <dgm:cxn modelId="{9A04280E-9F45-403B-AEDE-20A6B822E69A}" type="presParOf" srcId="{988C9243-F11F-40FC-A1DC-6232C8F302C9}" destId="{6EFB375F-0735-4ECE-B8B1-6BEC85B0605C}" srcOrd="1" destOrd="0" presId="urn:microsoft.com/office/officeart/2005/8/layout/hierarchy3"/>
    <dgm:cxn modelId="{1DBF5BF0-325C-4BF8-8B7F-EADAE1A8516E}" type="presParOf" srcId="{5D706AE6-8C32-432D-88B7-2BBA5ADDD72A}" destId="{6563725F-1417-4A89-801C-00E3DE035F02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F2111B-C1CC-4545-85E2-7F648A1BA3BE}">
      <dsp:nvSpPr>
        <dsp:cNvPr id="0" name=""/>
        <dsp:cNvSpPr/>
      </dsp:nvSpPr>
      <dsp:spPr>
        <a:xfrm>
          <a:off x="992" y="359370"/>
          <a:ext cx="2321718" cy="11608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lumMod val="5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400" kern="1200" dirty="0" smtClean="0"/>
            <a:t>1. Eficiencia en la gestión</a:t>
          </a:r>
          <a:endParaRPr lang="es-ES" sz="2400" kern="1200" dirty="0"/>
        </a:p>
      </dsp:txBody>
      <dsp:txXfrm>
        <a:off x="34992" y="393370"/>
        <a:ext cx="2253718" cy="1092859"/>
      </dsp:txXfrm>
    </dsp:sp>
    <dsp:sp modelId="{7DAA404A-5235-4200-B20B-5B803276C49B}">
      <dsp:nvSpPr>
        <dsp:cNvPr id="0" name=""/>
        <dsp:cNvSpPr/>
      </dsp:nvSpPr>
      <dsp:spPr>
        <a:xfrm>
          <a:off x="2903140" y="359370"/>
          <a:ext cx="2321718" cy="11608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lumMod val="5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400" kern="1200" dirty="0" smtClean="0"/>
            <a:t>2. Completar la información</a:t>
          </a:r>
          <a:endParaRPr lang="es-ES" sz="2400" kern="1200" dirty="0"/>
        </a:p>
      </dsp:txBody>
      <dsp:txXfrm>
        <a:off x="2937140" y="393370"/>
        <a:ext cx="2253718" cy="1092859"/>
      </dsp:txXfrm>
    </dsp:sp>
    <dsp:sp modelId="{E79FA1F0-B5D6-4070-A50D-2767B22C9823}">
      <dsp:nvSpPr>
        <dsp:cNvPr id="0" name=""/>
        <dsp:cNvSpPr/>
      </dsp:nvSpPr>
      <dsp:spPr>
        <a:xfrm>
          <a:off x="5805289" y="359370"/>
          <a:ext cx="2321718" cy="11608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lumMod val="5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400" kern="1200" dirty="0" smtClean="0"/>
            <a:t>3. Atender las necesidades de usuario</a:t>
          </a:r>
          <a:endParaRPr lang="es-ES" sz="2400" kern="1200" dirty="0"/>
        </a:p>
      </dsp:txBody>
      <dsp:txXfrm>
        <a:off x="5839289" y="393370"/>
        <a:ext cx="2253718" cy="109285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F2111B-C1CC-4545-85E2-7F648A1BA3BE}">
      <dsp:nvSpPr>
        <dsp:cNvPr id="0" name=""/>
        <dsp:cNvSpPr/>
      </dsp:nvSpPr>
      <dsp:spPr>
        <a:xfrm>
          <a:off x="992" y="359370"/>
          <a:ext cx="2321718" cy="11608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lumMod val="5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700" kern="1200" dirty="0" smtClean="0"/>
            <a:t>4. Evolución tecnológica</a:t>
          </a:r>
          <a:endParaRPr lang="es-ES" sz="2700" kern="1200" dirty="0"/>
        </a:p>
      </dsp:txBody>
      <dsp:txXfrm>
        <a:off x="34992" y="393370"/>
        <a:ext cx="2253718" cy="1092859"/>
      </dsp:txXfrm>
    </dsp:sp>
    <dsp:sp modelId="{7DAA404A-5235-4200-B20B-5B803276C49B}">
      <dsp:nvSpPr>
        <dsp:cNvPr id="0" name=""/>
        <dsp:cNvSpPr/>
      </dsp:nvSpPr>
      <dsp:spPr>
        <a:xfrm>
          <a:off x="2903140" y="359370"/>
          <a:ext cx="2321718" cy="11608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lumMod val="5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700" kern="1200" dirty="0" smtClean="0"/>
            <a:t>5. Gestionar el conocimiento</a:t>
          </a:r>
          <a:endParaRPr lang="es-ES" sz="2700" kern="1200" dirty="0"/>
        </a:p>
      </dsp:txBody>
      <dsp:txXfrm>
        <a:off x="2937140" y="393370"/>
        <a:ext cx="2253718" cy="1092859"/>
      </dsp:txXfrm>
    </dsp:sp>
    <dsp:sp modelId="{E79FA1F0-B5D6-4070-A50D-2767B22C9823}">
      <dsp:nvSpPr>
        <dsp:cNvPr id="0" name=""/>
        <dsp:cNvSpPr/>
      </dsp:nvSpPr>
      <dsp:spPr>
        <a:xfrm>
          <a:off x="5805289" y="359370"/>
          <a:ext cx="2321718" cy="11608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lumMod val="5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700" kern="1200" dirty="0" smtClean="0"/>
            <a:t>6. Cooperación y colaboración</a:t>
          </a:r>
          <a:endParaRPr lang="es-ES" sz="2700" kern="1200" dirty="0"/>
        </a:p>
      </dsp:txBody>
      <dsp:txXfrm>
        <a:off x="5839289" y="393370"/>
        <a:ext cx="2253718" cy="10928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052CC-4D15-429C-A811-D5044F1D9A03}" type="datetimeFigureOut">
              <a:rPr lang="es-ES" smtClean="0"/>
              <a:t>23/04/2024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BDC99-A5A7-4783-B254-2C4F3E4D258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22287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052CC-4D15-429C-A811-D5044F1D9A03}" type="datetimeFigureOut">
              <a:rPr lang="es-ES" smtClean="0"/>
              <a:t>23/04/2024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BDC99-A5A7-4783-B254-2C4F3E4D258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7564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052CC-4D15-429C-A811-D5044F1D9A03}" type="datetimeFigureOut">
              <a:rPr lang="es-ES" smtClean="0"/>
              <a:t>23/04/2024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BDC99-A5A7-4783-B254-2C4F3E4D258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22563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052CC-4D15-429C-A811-D5044F1D9A03}" type="datetimeFigureOut">
              <a:rPr lang="es-ES" smtClean="0"/>
              <a:t>23/04/2024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BDC99-A5A7-4783-B254-2C4F3E4D258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70130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052CC-4D15-429C-A811-D5044F1D9A03}" type="datetimeFigureOut">
              <a:rPr lang="es-ES" smtClean="0"/>
              <a:t>23/04/2024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BDC99-A5A7-4783-B254-2C4F3E4D258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41126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052CC-4D15-429C-A811-D5044F1D9A03}" type="datetimeFigureOut">
              <a:rPr lang="es-ES" smtClean="0"/>
              <a:t>23/04/2024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BDC99-A5A7-4783-B254-2C4F3E4D258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49724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052CC-4D15-429C-A811-D5044F1D9A03}" type="datetimeFigureOut">
              <a:rPr lang="es-ES" smtClean="0"/>
              <a:t>23/04/2024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BDC99-A5A7-4783-B254-2C4F3E4D258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6911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052CC-4D15-429C-A811-D5044F1D9A03}" type="datetimeFigureOut">
              <a:rPr lang="es-ES" smtClean="0"/>
              <a:t>23/04/2024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BDC99-A5A7-4783-B254-2C4F3E4D258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47185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052CC-4D15-429C-A811-D5044F1D9A03}" type="datetimeFigureOut">
              <a:rPr lang="es-ES" smtClean="0"/>
              <a:t>23/04/2024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BDC99-A5A7-4783-B254-2C4F3E4D258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70434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052CC-4D15-429C-A811-D5044F1D9A03}" type="datetimeFigureOut">
              <a:rPr lang="es-ES" smtClean="0"/>
              <a:t>23/04/2024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BDC99-A5A7-4783-B254-2C4F3E4D258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7472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052CC-4D15-429C-A811-D5044F1D9A03}" type="datetimeFigureOut">
              <a:rPr lang="es-ES" smtClean="0"/>
              <a:t>23/04/2024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BDC99-A5A7-4783-B254-2C4F3E4D258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69582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F052CC-4D15-429C-A811-D5044F1D9A03}" type="datetimeFigureOut">
              <a:rPr lang="es-ES" smtClean="0"/>
              <a:t>23/04/2024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1BDC99-A5A7-4783-B254-2C4F3E4D258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49376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Relationship Id="rId1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949949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507228" y="6095837"/>
            <a:ext cx="116549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 smtClean="0">
                <a:solidFill>
                  <a:schemeClr val="accent1">
                    <a:lumMod val="50000"/>
                  </a:schemeClr>
                </a:solidFill>
                <a:latin typeface="Berlin Sans FB" panose="020E0602020502020306" pitchFamily="34" charset="0"/>
              </a:rPr>
              <a:t>Plan Estratégico 2024-2028</a:t>
            </a:r>
            <a:endParaRPr lang="es-ES" sz="2800" dirty="0">
              <a:solidFill>
                <a:schemeClr val="accent1">
                  <a:lumMod val="50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108799" y="241492"/>
            <a:ext cx="104518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dirty="0" smtClean="0">
                <a:solidFill>
                  <a:schemeClr val="accent1">
                    <a:lumMod val="50000"/>
                  </a:schemeClr>
                </a:solidFill>
                <a:latin typeface="Berlin Sans FB" panose="020E0602020502020306" pitchFamily="34" charset="0"/>
              </a:rPr>
              <a:t>Sistema de Información Territorial de Navarra</a:t>
            </a:r>
          </a:p>
          <a:p>
            <a:pPr algn="ctr"/>
            <a:r>
              <a:rPr lang="es-ES_tradnl" sz="4000" dirty="0" smtClean="0">
                <a:solidFill>
                  <a:schemeClr val="accent1">
                    <a:lumMod val="50000"/>
                  </a:schemeClr>
                </a:solidFill>
                <a:latin typeface="Berlin Sans FB" panose="020E0602020502020306" pitchFamily="34" charset="0"/>
              </a:rPr>
              <a:t>SITNA</a:t>
            </a:r>
            <a:endParaRPr lang="es-ES" sz="4000" dirty="0">
              <a:solidFill>
                <a:schemeClr val="accent1">
                  <a:lumMod val="50000"/>
                </a:schemeClr>
              </a:solidFill>
              <a:latin typeface="Berlin Sans FB" panose="020E0602020502020306" pitchFamily="34" charset="0"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7731" y="5248517"/>
            <a:ext cx="2301658" cy="516251"/>
          </a:xfrm>
          <a:prstGeom prst="rect">
            <a:avLst/>
          </a:prstGeom>
          <a:effectLst>
            <a:glow rad="127000">
              <a:schemeClr val="tx2"/>
            </a:glow>
          </a:effectLst>
        </p:spPr>
      </p:pic>
    </p:spTree>
    <p:extLst>
      <p:ext uri="{BB962C8B-B14F-4D97-AF65-F5344CB8AC3E}">
        <p14:creationId xmlns:p14="http://schemas.microsoft.com/office/powerpoint/2010/main" val="3229102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0" y="6341042"/>
            <a:ext cx="12192000" cy="584775"/>
            <a:chOff x="0" y="6341042"/>
            <a:chExt cx="12192000" cy="584775"/>
          </a:xfrm>
        </p:grpSpPr>
        <p:pic>
          <p:nvPicPr>
            <p:cNvPr id="3" name="Imagen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408860"/>
              <a:ext cx="12192000" cy="449140"/>
            </a:xfrm>
            <a:prstGeom prst="rect">
              <a:avLst/>
            </a:prstGeom>
          </p:spPr>
        </p:pic>
        <p:sp>
          <p:nvSpPr>
            <p:cNvPr id="6" name="CuadroTexto 5"/>
            <p:cNvSpPr txBox="1"/>
            <p:nvPr/>
          </p:nvSpPr>
          <p:spPr>
            <a:xfrm>
              <a:off x="0" y="6341042"/>
              <a:ext cx="6908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3200" dirty="0" smtClean="0">
                  <a:solidFill>
                    <a:schemeClr val="accent1">
                      <a:lumMod val="50000"/>
                    </a:schemeClr>
                  </a:solidFill>
                  <a:latin typeface="Berlin Sans FB" panose="020E0602020502020306" pitchFamily="34" charset="0"/>
                </a:rPr>
                <a:t>Plan Estratégico 2024-2028</a:t>
              </a:r>
              <a:endParaRPr lang="es-ES" sz="3200" dirty="0">
                <a:solidFill>
                  <a:schemeClr val="accent1">
                    <a:lumMod val="50000"/>
                  </a:schemeClr>
                </a:solidFill>
                <a:latin typeface="Berlin Sans FB" panose="020E0602020502020306" pitchFamily="34" charset="0"/>
              </a:endParaRPr>
            </a:p>
          </p:txBody>
        </p:sp>
        <p:pic>
          <p:nvPicPr>
            <p:cNvPr id="12" name="Imagen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05381" y="6472710"/>
              <a:ext cx="1366535" cy="306507"/>
            </a:xfrm>
            <a:prstGeom prst="rect">
              <a:avLst/>
            </a:prstGeom>
            <a:effectLst>
              <a:glow rad="127000">
                <a:schemeClr val="tx2"/>
              </a:glow>
            </a:effectLst>
          </p:spPr>
        </p:pic>
      </p:grpSp>
      <p:sp>
        <p:nvSpPr>
          <p:cNvPr id="8" name="CuadroTexto 7"/>
          <p:cNvSpPr txBox="1"/>
          <p:nvPr/>
        </p:nvSpPr>
        <p:spPr>
          <a:xfrm>
            <a:off x="63770" y="0"/>
            <a:ext cx="116549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solidFill>
                  <a:schemeClr val="accent1">
                    <a:lumMod val="50000"/>
                  </a:schemeClr>
                </a:solidFill>
                <a:latin typeface="Berlin Sans FB" panose="020E0602020502020306" pitchFamily="34" charset="0"/>
              </a:rPr>
              <a:t>Las 6 metas del Plan</a:t>
            </a:r>
            <a:endParaRPr lang="es-ES" sz="2800" dirty="0">
              <a:solidFill>
                <a:schemeClr val="accent1">
                  <a:lumMod val="50000"/>
                </a:schemeClr>
              </a:solidFill>
              <a:latin typeface="Berlin Sans FB" panose="020E0602020502020306" pitchFamily="34" charset="0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2514321645"/>
              </p:ext>
            </p:extLst>
          </p:nvPr>
        </p:nvGraphicFramePr>
        <p:xfrm>
          <a:off x="1719943" y="856343"/>
          <a:ext cx="8128000" cy="187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3" name="Diagrama 12"/>
          <p:cNvGraphicFramePr/>
          <p:nvPr>
            <p:extLst>
              <p:ext uri="{D42A27DB-BD31-4B8C-83A1-F6EECF244321}">
                <p14:modId xmlns:p14="http://schemas.microsoft.com/office/powerpoint/2010/main" val="3605786202"/>
              </p:ext>
            </p:extLst>
          </p:nvPr>
        </p:nvGraphicFramePr>
        <p:xfrm>
          <a:off x="1719943" y="3881339"/>
          <a:ext cx="8128000" cy="187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11" name="Imagen 1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988" y="2576726"/>
            <a:ext cx="2638933" cy="147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600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0" y="6341042"/>
            <a:ext cx="12192000" cy="584775"/>
            <a:chOff x="0" y="6341042"/>
            <a:chExt cx="12192000" cy="584775"/>
          </a:xfrm>
        </p:grpSpPr>
        <p:pic>
          <p:nvPicPr>
            <p:cNvPr id="3" name="Imagen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408860"/>
              <a:ext cx="12192000" cy="449140"/>
            </a:xfrm>
            <a:prstGeom prst="rect">
              <a:avLst/>
            </a:prstGeom>
          </p:spPr>
        </p:pic>
        <p:sp>
          <p:nvSpPr>
            <p:cNvPr id="6" name="CuadroTexto 5"/>
            <p:cNvSpPr txBox="1"/>
            <p:nvPr/>
          </p:nvSpPr>
          <p:spPr>
            <a:xfrm>
              <a:off x="0" y="6341042"/>
              <a:ext cx="6908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3200" dirty="0" smtClean="0">
                  <a:solidFill>
                    <a:schemeClr val="accent1">
                      <a:lumMod val="50000"/>
                    </a:schemeClr>
                  </a:solidFill>
                  <a:latin typeface="Berlin Sans FB" panose="020E0602020502020306" pitchFamily="34" charset="0"/>
                </a:rPr>
                <a:t>Plan Estratégico 2024-2028</a:t>
              </a:r>
              <a:endParaRPr lang="es-ES" sz="3200" dirty="0">
                <a:solidFill>
                  <a:schemeClr val="accent1">
                    <a:lumMod val="50000"/>
                  </a:schemeClr>
                </a:solidFill>
                <a:latin typeface="Berlin Sans FB" panose="020E0602020502020306" pitchFamily="34" charset="0"/>
              </a:endParaRPr>
            </a:p>
          </p:txBody>
        </p:sp>
        <p:pic>
          <p:nvPicPr>
            <p:cNvPr id="12" name="Imagen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05381" y="6472710"/>
              <a:ext cx="1366535" cy="306507"/>
            </a:xfrm>
            <a:prstGeom prst="rect">
              <a:avLst/>
            </a:prstGeom>
            <a:effectLst>
              <a:glow rad="127000">
                <a:schemeClr val="tx2"/>
              </a:glow>
            </a:effectLst>
          </p:spPr>
        </p:pic>
      </p:grpSp>
      <p:sp>
        <p:nvSpPr>
          <p:cNvPr id="8" name="CuadroTexto 7"/>
          <p:cNvSpPr txBox="1"/>
          <p:nvPr/>
        </p:nvSpPr>
        <p:spPr>
          <a:xfrm>
            <a:off x="63770" y="0"/>
            <a:ext cx="116549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dirty="0" smtClean="0">
                <a:solidFill>
                  <a:schemeClr val="accent1">
                    <a:lumMod val="50000"/>
                  </a:schemeClr>
                </a:solidFill>
                <a:latin typeface="Berlin Sans FB" panose="020E0602020502020306" pitchFamily="34" charset="0"/>
              </a:rPr>
              <a:t>Meta 1: Eficiencia en la gestión</a:t>
            </a:r>
            <a:endParaRPr lang="es-ES" sz="2800" dirty="0">
              <a:solidFill>
                <a:schemeClr val="accent1">
                  <a:lumMod val="50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493486" y="792333"/>
            <a:ext cx="110744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b="1" dirty="0" smtClean="0">
                <a:solidFill>
                  <a:schemeClr val="accent1">
                    <a:lumMod val="50000"/>
                  </a:schemeClr>
                </a:solidFill>
              </a:rPr>
              <a:t>1.1. Mantener la organización y funcionamiento del sistema</a:t>
            </a:r>
          </a:p>
          <a:p>
            <a:pPr lvl="1"/>
            <a:r>
              <a:rPr lang="es-ES" sz="2800" dirty="0" smtClean="0">
                <a:solidFill>
                  <a:schemeClr val="accent1">
                    <a:lumMod val="50000"/>
                  </a:schemeClr>
                </a:solidFill>
              </a:rPr>
              <a:t>1.1.1. Garantizar </a:t>
            </a:r>
            <a:r>
              <a:rPr lang="es-ES" sz="2800" dirty="0">
                <a:solidFill>
                  <a:schemeClr val="accent1">
                    <a:lumMod val="50000"/>
                  </a:schemeClr>
                </a:solidFill>
              </a:rPr>
              <a:t>el funcionamiento de los órganos de </a:t>
            </a:r>
            <a:r>
              <a:rPr lang="es-ES" sz="2800" dirty="0" smtClean="0">
                <a:solidFill>
                  <a:schemeClr val="accent1">
                    <a:lumMod val="50000"/>
                  </a:schemeClr>
                </a:solidFill>
              </a:rPr>
              <a:t>SITNA</a:t>
            </a:r>
          </a:p>
          <a:p>
            <a:pPr lvl="1"/>
            <a:r>
              <a:rPr lang="es-ES_tradnl" sz="2800" dirty="0" smtClean="0">
                <a:solidFill>
                  <a:schemeClr val="accent1">
                    <a:lumMod val="50000"/>
                  </a:schemeClr>
                </a:solidFill>
              </a:rPr>
              <a:t>1.1.2. </a:t>
            </a:r>
            <a:r>
              <a:rPr lang="es-ES" sz="2800" dirty="0">
                <a:solidFill>
                  <a:schemeClr val="accent1">
                    <a:lumMod val="50000"/>
                  </a:schemeClr>
                </a:solidFill>
              </a:rPr>
              <a:t>Planificar, programar y evaluar el desarrollo de SITNA</a:t>
            </a:r>
            <a:endParaRPr lang="es-ES_tradnl" sz="28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s-ES" sz="2800" b="1" dirty="0" smtClean="0">
                <a:solidFill>
                  <a:schemeClr val="accent1">
                    <a:lumMod val="50000"/>
                  </a:schemeClr>
                </a:solidFill>
              </a:rPr>
              <a:t>1.2. Coordinar </a:t>
            </a:r>
            <a:r>
              <a:rPr lang="es-ES" sz="2800" b="1" dirty="0">
                <a:solidFill>
                  <a:schemeClr val="accent1">
                    <a:lumMod val="50000"/>
                  </a:schemeClr>
                </a:solidFill>
              </a:rPr>
              <a:t>los proyectos SITNA con el resto de proyectos e iniciativas de </a:t>
            </a:r>
            <a:r>
              <a:rPr lang="es-ES" sz="2800" b="1" dirty="0" smtClean="0">
                <a:solidFill>
                  <a:schemeClr val="accent1">
                    <a:lumMod val="50000"/>
                  </a:schemeClr>
                </a:solidFill>
              </a:rPr>
              <a:t>los </a:t>
            </a:r>
            <a:r>
              <a:rPr lang="es-ES" sz="2800" b="1" dirty="0">
                <a:solidFill>
                  <a:schemeClr val="accent1">
                    <a:lumMod val="50000"/>
                  </a:schemeClr>
                </a:solidFill>
              </a:rPr>
              <a:t>departamentos y otras entidades </a:t>
            </a:r>
            <a:r>
              <a:rPr lang="es-ES" sz="2800" b="1" dirty="0" smtClean="0">
                <a:solidFill>
                  <a:schemeClr val="accent1">
                    <a:lumMod val="50000"/>
                  </a:schemeClr>
                </a:solidFill>
              </a:rPr>
              <a:t>participantes</a:t>
            </a:r>
          </a:p>
          <a:p>
            <a:pPr lvl="1"/>
            <a:r>
              <a:rPr lang="es-ES_tradnl" sz="2800" dirty="0">
                <a:solidFill>
                  <a:schemeClr val="accent1">
                    <a:lumMod val="50000"/>
                  </a:schemeClr>
                </a:solidFill>
              </a:rPr>
              <a:t>1.2.1. </a:t>
            </a:r>
            <a:r>
              <a:rPr lang="es-ES" sz="2800" dirty="0">
                <a:solidFill>
                  <a:schemeClr val="accent1">
                    <a:lumMod val="50000"/>
                  </a:schemeClr>
                </a:solidFill>
              </a:rPr>
              <a:t>Coordinar las iniciativas TIC de SITNA</a:t>
            </a:r>
          </a:p>
          <a:p>
            <a:pPr lvl="1"/>
            <a:r>
              <a:rPr lang="es-ES_tradnl" sz="2800" dirty="0">
                <a:solidFill>
                  <a:schemeClr val="accent1">
                    <a:lumMod val="50000"/>
                  </a:schemeClr>
                </a:solidFill>
              </a:rPr>
              <a:t>1.2.2. </a:t>
            </a:r>
            <a:r>
              <a:rPr lang="es-ES" sz="2800" dirty="0">
                <a:solidFill>
                  <a:schemeClr val="accent1">
                    <a:lumMod val="50000"/>
                  </a:schemeClr>
                </a:solidFill>
              </a:rPr>
              <a:t>Coordinar las acciones de los Planes de Actuación SITNA y de los </a:t>
            </a:r>
            <a:r>
              <a:rPr lang="es-ES" sz="2800" dirty="0" smtClean="0">
                <a:solidFill>
                  <a:schemeClr val="accent1">
                    <a:lumMod val="50000"/>
                  </a:schemeClr>
                </a:solidFill>
              </a:rPr>
              <a:t>	Programas </a:t>
            </a:r>
            <a:r>
              <a:rPr lang="es-ES" sz="2800" dirty="0">
                <a:solidFill>
                  <a:schemeClr val="accent1">
                    <a:lumMod val="50000"/>
                  </a:schemeClr>
                </a:solidFill>
              </a:rPr>
              <a:t>Cartográficos Anuales</a:t>
            </a:r>
          </a:p>
          <a:p>
            <a:r>
              <a:rPr lang="es-ES_tradnl" sz="2800" b="1" dirty="0" smtClean="0">
                <a:solidFill>
                  <a:schemeClr val="accent1">
                    <a:lumMod val="50000"/>
                  </a:schemeClr>
                </a:solidFill>
              </a:rPr>
              <a:t>1.3. Garantizar los recursos</a:t>
            </a:r>
          </a:p>
          <a:p>
            <a:endParaRPr lang="es-ES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13" name="Grupo 12"/>
          <p:cNvGrpSpPr/>
          <p:nvPr/>
        </p:nvGrpSpPr>
        <p:grpSpPr>
          <a:xfrm>
            <a:off x="7247274" y="95684"/>
            <a:ext cx="1537296" cy="533471"/>
            <a:chOff x="992" y="359370"/>
            <a:chExt cx="2321718" cy="1160859"/>
          </a:xfrm>
          <a:scene3d>
            <a:camera prst="orthographicFront"/>
            <a:lightRig rig="flat" dir="t"/>
          </a:scene3d>
        </p:grpSpPr>
        <p:sp>
          <p:nvSpPr>
            <p:cNvPr id="14" name="Rectángulo redondeado 13"/>
            <p:cNvSpPr/>
            <p:nvPr/>
          </p:nvSpPr>
          <p:spPr>
            <a:xfrm>
              <a:off x="992" y="359370"/>
              <a:ext cx="2321718" cy="1160859"/>
            </a:xfrm>
            <a:prstGeom prst="roundRect">
              <a:avLst>
                <a:gd name="adj" fmla="val 10000"/>
              </a:avLst>
            </a:prstGeom>
            <a:gradFill rotWithShape="0">
              <a:gsLst>
                <a:gs pos="0">
                  <a:schemeClr val="accent1">
                    <a:lumMod val="50000"/>
                  </a:schemeClr>
                </a:gs>
                <a:gs pos="50000">
                  <a:schemeClr val="accent1">
                    <a:hueOff val="0"/>
                    <a:satOff val="0"/>
                    <a:lumOff val="0"/>
                    <a:alphaOff val="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hueOff val="0"/>
                    <a:satOff val="0"/>
                    <a:lumOff val="0"/>
                    <a:alphaOff val="0"/>
                    <a:lumMod val="99000"/>
                    <a:satMod val="120000"/>
                    <a:shade val="78000"/>
                  </a:schemeClr>
                </a:gs>
              </a:gsLst>
            </a:gra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CuadroTexto 14"/>
            <p:cNvSpPr txBox="1"/>
            <p:nvPr/>
          </p:nvSpPr>
          <p:spPr>
            <a:xfrm>
              <a:off x="34992" y="393371"/>
              <a:ext cx="2253718" cy="109285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30480" rIns="45720" bIns="3048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_tradnl" sz="1400" kern="1200" dirty="0" smtClean="0"/>
                <a:t>3</a:t>
              </a:r>
            </a:p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_tradnl" sz="1400" dirty="0" smtClean="0"/>
                <a:t>Objetivos</a:t>
              </a:r>
              <a:endParaRPr lang="es-ES" sz="1400" kern="1200" dirty="0"/>
            </a:p>
          </p:txBody>
        </p:sp>
      </p:grpSp>
      <p:grpSp>
        <p:nvGrpSpPr>
          <p:cNvPr id="19" name="Grupo 18"/>
          <p:cNvGrpSpPr/>
          <p:nvPr/>
        </p:nvGrpSpPr>
        <p:grpSpPr>
          <a:xfrm>
            <a:off x="8890070" y="96264"/>
            <a:ext cx="1560144" cy="549095"/>
            <a:chOff x="992" y="359370"/>
            <a:chExt cx="2321718" cy="1194858"/>
          </a:xfrm>
          <a:scene3d>
            <a:camera prst="orthographicFront"/>
            <a:lightRig rig="flat" dir="t"/>
          </a:scene3d>
        </p:grpSpPr>
        <p:sp>
          <p:nvSpPr>
            <p:cNvPr id="20" name="Rectángulo redondeado 19"/>
            <p:cNvSpPr/>
            <p:nvPr/>
          </p:nvSpPr>
          <p:spPr>
            <a:xfrm>
              <a:off x="992" y="359370"/>
              <a:ext cx="2321718" cy="1160859"/>
            </a:xfrm>
            <a:prstGeom prst="roundRect">
              <a:avLst>
                <a:gd name="adj" fmla="val 10000"/>
              </a:avLst>
            </a:prstGeom>
            <a:gradFill rotWithShape="0">
              <a:gsLst>
                <a:gs pos="0">
                  <a:schemeClr val="accent1">
                    <a:lumMod val="50000"/>
                  </a:schemeClr>
                </a:gs>
                <a:gs pos="50000">
                  <a:schemeClr val="accent1">
                    <a:hueOff val="0"/>
                    <a:satOff val="0"/>
                    <a:lumOff val="0"/>
                    <a:alphaOff val="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hueOff val="0"/>
                    <a:satOff val="0"/>
                    <a:lumOff val="0"/>
                    <a:alphaOff val="0"/>
                    <a:lumMod val="99000"/>
                    <a:satMod val="120000"/>
                    <a:shade val="78000"/>
                  </a:schemeClr>
                </a:gs>
              </a:gsLst>
            </a:gra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CuadroTexto 20"/>
            <p:cNvSpPr txBox="1"/>
            <p:nvPr/>
          </p:nvSpPr>
          <p:spPr>
            <a:xfrm>
              <a:off x="34992" y="393369"/>
              <a:ext cx="2253717" cy="116085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30480" rIns="45720" bIns="3048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_tradnl" sz="1400" kern="1200" dirty="0" smtClean="0"/>
                <a:t>6</a:t>
              </a:r>
            </a:p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_tradnl" sz="1400" dirty="0" smtClean="0"/>
                <a:t>Líneas Estratégicas</a:t>
              </a:r>
              <a:endParaRPr lang="es-ES" sz="1400" kern="1200" dirty="0"/>
            </a:p>
          </p:txBody>
        </p:sp>
      </p:grpSp>
      <p:grpSp>
        <p:nvGrpSpPr>
          <p:cNvPr id="22" name="Grupo 21"/>
          <p:cNvGrpSpPr/>
          <p:nvPr/>
        </p:nvGrpSpPr>
        <p:grpSpPr>
          <a:xfrm>
            <a:off x="10557132" y="96265"/>
            <a:ext cx="1514784" cy="533471"/>
            <a:chOff x="992" y="359370"/>
            <a:chExt cx="2321718" cy="1160859"/>
          </a:xfrm>
          <a:scene3d>
            <a:camera prst="orthographicFront"/>
            <a:lightRig rig="flat" dir="t"/>
          </a:scene3d>
        </p:grpSpPr>
        <p:sp>
          <p:nvSpPr>
            <p:cNvPr id="23" name="Rectángulo redondeado 22"/>
            <p:cNvSpPr/>
            <p:nvPr/>
          </p:nvSpPr>
          <p:spPr>
            <a:xfrm>
              <a:off x="992" y="359370"/>
              <a:ext cx="2321718" cy="1160859"/>
            </a:xfrm>
            <a:prstGeom prst="roundRect">
              <a:avLst>
                <a:gd name="adj" fmla="val 10000"/>
              </a:avLst>
            </a:prstGeom>
            <a:gradFill rotWithShape="0">
              <a:gsLst>
                <a:gs pos="0">
                  <a:schemeClr val="accent1">
                    <a:lumMod val="50000"/>
                  </a:schemeClr>
                </a:gs>
                <a:gs pos="50000">
                  <a:schemeClr val="accent1">
                    <a:hueOff val="0"/>
                    <a:satOff val="0"/>
                    <a:lumOff val="0"/>
                    <a:alphaOff val="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hueOff val="0"/>
                    <a:satOff val="0"/>
                    <a:lumOff val="0"/>
                    <a:alphaOff val="0"/>
                    <a:lumMod val="99000"/>
                    <a:satMod val="120000"/>
                    <a:shade val="78000"/>
                  </a:schemeClr>
                </a:gs>
              </a:gsLst>
            </a:gra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CuadroTexto 23"/>
            <p:cNvSpPr txBox="1"/>
            <p:nvPr/>
          </p:nvSpPr>
          <p:spPr>
            <a:xfrm>
              <a:off x="34992" y="393371"/>
              <a:ext cx="2253718" cy="109286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30480" rIns="45720" bIns="3048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_tradnl" sz="1400" kern="1200" dirty="0" smtClean="0"/>
                <a:t>21</a:t>
              </a:r>
            </a:p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_tradnl" sz="1400" dirty="0" smtClean="0"/>
                <a:t>Acciones</a:t>
              </a:r>
              <a:endParaRPr lang="es-ES" sz="14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233874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0" y="6341042"/>
            <a:ext cx="12192000" cy="584775"/>
            <a:chOff x="0" y="6341042"/>
            <a:chExt cx="12192000" cy="584775"/>
          </a:xfrm>
        </p:grpSpPr>
        <p:pic>
          <p:nvPicPr>
            <p:cNvPr id="3" name="Imagen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408860"/>
              <a:ext cx="12192000" cy="449140"/>
            </a:xfrm>
            <a:prstGeom prst="rect">
              <a:avLst/>
            </a:prstGeom>
          </p:spPr>
        </p:pic>
        <p:sp>
          <p:nvSpPr>
            <p:cNvPr id="6" name="CuadroTexto 5"/>
            <p:cNvSpPr txBox="1"/>
            <p:nvPr/>
          </p:nvSpPr>
          <p:spPr>
            <a:xfrm>
              <a:off x="0" y="6341042"/>
              <a:ext cx="6908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3200" dirty="0" smtClean="0">
                  <a:solidFill>
                    <a:schemeClr val="accent1">
                      <a:lumMod val="50000"/>
                    </a:schemeClr>
                  </a:solidFill>
                  <a:latin typeface="Berlin Sans FB" panose="020E0602020502020306" pitchFamily="34" charset="0"/>
                </a:rPr>
                <a:t>Plan Estratégico 2024-2028</a:t>
              </a:r>
              <a:endParaRPr lang="es-ES" sz="3200" dirty="0">
                <a:solidFill>
                  <a:schemeClr val="accent1">
                    <a:lumMod val="50000"/>
                  </a:schemeClr>
                </a:solidFill>
                <a:latin typeface="Berlin Sans FB" panose="020E0602020502020306" pitchFamily="34" charset="0"/>
              </a:endParaRPr>
            </a:p>
          </p:txBody>
        </p:sp>
        <p:pic>
          <p:nvPicPr>
            <p:cNvPr id="12" name="Imagen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05381" y="6472710"/>
              <a:ext cx="1366535" cy="306507"/>
            </a:xfrm>
            <a:prstGeom prst="rect">
              <a:avLst/>
            </a:prstGeom>
            <a:effectLst>
              <a:glow rad="127000">
                <a:schemeClr val="tx2"/>
              </a:glow>
            </a:effectLst>
          </p:spPr>
        </p:pic>
      </p:grpSp>
      <p:sp>
        <p:nvSpPr>
          <p:cNvPr id="8" name="CuadroTexto 7"/>
          <p:cNvSpPr txBox="1"/>
          <p:nvPr/>
        </p:nvSpPr>
        <p:spPr>
          <a:xfrm>
            <a:off x="63770" y="0"/>
            <a:ext cx="116549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dirty="0" smtClean="0">
                <a:solidFill>
                  <a:schemeClr val="accent1">
                    <a:lumMod val="50000"/>
                  </a:schemeClr>
                </a:solidFill>
                <a:latin typeface="Berlin Sans FB" panose="020E0602020502020306" pitchFamily="34" charset="0"/>
              </a:rPr>
              <a:t>Meta 2: Completar la información</a:t>
            </a:r>
            <a:endParaRPr lang="es-ES" sz="2800" dirty="0">
              <a:solidFill>
                <a:schemeClr val="accent1">
                  <a:lumMod val="50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493486" y="792333"/>
            <a:ext cx="110744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b="1" dirty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es-ES_tradnl" sz="2800" b="1" dirty="0" smtClean="0">
                <a:solidFill>
                  <a:schemeClr val="accent1">
                    <a:lumMod val="50000"/>
                  </a:schemeClr>
                </a:solidFill>
              </a:rPr>
              <a:t>.1. </a:t>
            </a:r>
            <a:r>
              <a:rPr lang="es-ES" sz="2800" b="1" dirty="0">
                <a:solidFill>
                  <a:schemeClr val="accent1">
                    <a:lumMod val="50000"/>
                  </a:schemeClr>
                </a:solidFill>
              </a:rPr>
              <a:t>Completitud de la información referida al territorio de Navarra</a:t>
            </a:r>
            <a:endParaRPr lang="es-ES_tradnl" sz="2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r>
              <a:rPr lang="es-ES" sz="2800" dirty="0" smtClean="0">
                <a:solidFill>
                  <a:schemeClr val="accent1">
                    <a:lumMod val="50000"/>
                  </a:schemeClr>
                </a:solidFill>
              </a:rPr>
              <a:t>2.1.1</a:t>
            </a:r>
            <a:r>
              <a:rPr lang="es-ES" sz="2800" dirty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es-ES" sz="2800" dirty="0" smtClean="0">
                <a:solidFill>
                  <a:schemeClr val="accent1">
                    <a:lumMod val="50000"/>
                  </a:schemeClr>
                </a:solidFill>
              </a:rPr>
              <a:t>Información </a:t>
            </a:r>
            <a:r>
              <a:rPr lang="es-ES" sz="2800" dirty="0">
                <a:solidFill>
                  <a:schemeClr val="accent1">
                    <a:lumMod val="50000"/>
                  </a:schemeClr>
                </a:solidFill>
              </a:rPr>
              <a:t>geográfica y temática básica de </a:t>
            </a:r>
            <a:r>
              <a:rPr lang="es-ES" sz="2800" dirty="0" smtClean="0">
                <a:solidFill>
                  <a:schemeClr val="accent1">
                    <a:lumMod val="50000"/>
                  </a:schemeClr>
                </a:solidFill>
              </a:rPr>
              <a:t>Navarra</a:t>
            </a:r>
          </a:p>
          <a:p>
            <a:pPr lvl="1"/>
            <a:r>
              <a:rPr lang="es-ES_tradnl" sz="2800" dirty="0" smtClean="0">
                <a:solidFill>
                  <a:schemeClr val="accent1">
                    <a:lumMod val="50000"/>
                  </a:schemeClr>
                </a:solidFill>
              </a:rPr>
              <a:t>2.1.2. </a:t>
            </a:r>
            <a:r>
              <a:rPr lang="es-ES" sz="2800" dirty="0" smtClean="0">
                <a:solidFill>
                  <a:schemeClr val="accent1">
                    <a:lumMod val="50000"/>
                  </a:schemeClr>
                </a:solidFill>
              </a:rPr>
              <a:t>Información </a:t>
            </a:r>
            <a:r>
              <a:rPr lang="es-ES" sz="2800" dirty="0">
                <a:solidFill>
                  <a:schemeClr val="accent1">
                    <a:lumMod val="50000"/>
                  </a:schemeClr>
                </a:solidFill>
              </a:rPr>
              <a:t>básica para la producción </a:t>
            </a:r>
            <a:r>
              <a:rPr lang="es-ES" sz="2800" dirty="0" smtClean="0">
                <a:solidFill>
                  <a:schemeClr val="accent1">
                    <a:lumMod val="50000"/>
                  </a:schemeClr>
                </a:solidFill>
              </a:rPr>
              <a:t>cartográfica</a:t>
            </a:r>
          </a:p>
          <a:p>
            <a:pPr lvl="1"/>
            <a:r>
              <a:rPr lang="es-ES_tradnl" sz="2800" dirty="0">
                <a:solidFill>
                  <a:schemeClr val="accent1">
                    <a:lumMod val="50000"/>
                  </a:schemeClr>
                </a:solidFill>
              </a:rPr>
              <a:t>2.1.3. Responder a los requerimientos de INSPIRE/LISIGE</a:t>
            </a:r>
            <a:endParaRPr lang="es-ES_tradnl" sz="28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s-ES" sz="2800" b="1" dirty="0" smtClean="0">
                <a:solidFill>
                  <a:schemeClr val="accent1">
                    <a:lumMod val="50000"/>
                  </a:schemeClr>
                </a:solidFill>
              </a:rPr>
              <a:t>2.2</a:t>
            </a:r>
            <a:r>
              <a:rPr lang="es-ES" sz="2800" b="1" dirty="0">
                <a:solidFill>
                  <a:schemeClr val="accent1">
                    <a:lumMod val="50000"/>
                  </a:schemeClr>
                </a:solidFill>
              </a:rPr>
              <a:t>. Gestión de la información referida al territorio de Navarra</a:t>
            </a:r>
            <a:endParaRPr lang="es-ES" sz="2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r>
              <a:rPr lang="es-ES_tradnl" sz="2800" dirty="0" smtClean="0">
                <a:solidFill>
                  <a:schemeClr val="accent1">
                    <a:lumMod val="50000"/>
                  </a:schemeClr>
                </a:solidFill>
              </a:rPr>
              <a:t>2.2.1</a:t>
            </a:r>
            <a:r>
              <a:rPr lang="es-ES_tradnl" sz="2800" dirty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es-ES" sz="2800" dirty="0">
                <a:solidFill>
                  <a:schemeClr val="accent1">
                    <a:lumMod val="50000"/>
                  </a:schemeClr>
                </a:solidFill>
              </a:rPr>
              <a:t>Evolucionar el Catálogo de Datos SITNA</a:t>
            </a:r>
          </a:p>
          <a:p>
            <a:pPr lvl="1"/>
            <a:r>
              <a:rPr lang="es-ES_tradnl" sz="2800" dirty="0" smtClean="0">
                <a:solidFill>
                  <a:schemeClr val="accent1">
                    <a:lumMod val="50000"/>
                  </a:schemeClr>
                </a:solidFill>
              </a:rPr>
              <a:t>2.2.2</a:t>
            </a:r>
            <a:r>
              <a:rPr lang="es-ES_tradnl" sz="2800" dirty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es-ES" sz="2800" dirty="0" smtClean="0">
                <a:solidFill>
                  <a:schemeClr val="accent1">
                    <a:lumMod val="50000"/>
                  </a:schemeClr>
                </a:solidFill>
              </a:rPr>
              <a:t>Galileo y </a:t>
            </a:r>
            <a:r>
              <a:rPr lang="es-ES" sz="2800" dirty="0" err="1" smtClean="0">
                <a:solidFill>
                  <a:schemeClr val="accent1">
                    <a:lumMod val="50000"/>
                  </a:schemeClr>
                </a:solidFill>
              </a:rPr>
              <a:t>Copernicus</a:t>
            </a:r>
            <a:endParaRPr lang="es-ES" sz="28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r>
              <a:rPr lang="es-ES_tradnl" sz="2800" dirty="0" smtClean="0">
                <a:solidFill>
                  <a:schemeClr val="accent1">
                    <a:lumMod val="50000"/>
                  </a:schemeClr>
                </a:solidFill>
              </a:rPr>
              <a:t>2.2.3. Metadatos de datos y servicios</a:t>
            </a:r>
          </a:p>
          <a:p>
            <a:pPr lvl="1"/>
            <a:r>
              <a:rPr lang="es-ES_tradnl" sz="2800" dirty="0" smtClean="0">
                <a:solidFill>
                  <a:schemeClr val="accent1">
                    <a:lumMod val="50000"/>
                  </a:schemeClr>
                </a:solidFill>
              </a:rPr>
              <a:t>2.2.4. Inventarios SITNA</a:t>
            </a:r>
            <a:endParaRPr lang="es-ES" sz="28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s-ES_tradnl" sz="2800" b="1" dirty="0" smtClean="0">
                <a:solidFill>
                  <a:schemeClr val="accent1">
                    <a:lumMod val="50000"/>
                  </a:schemeClr>
                </a:solidFill>
              </a:rPr>
              <a:t>2.3. </a:t>
            </a:r>
            <a:r>
              <a:rPr lang="es-ES" sz="2800" b="1" dirty="0">
                <a:solidFill>
                  <a:schemeClr val="accent1">
                    <a:lumMod val="50000"/>
                  </a:schemeClr>
                </a:solidFill>
              </a:rPr>
              <a:t>Coordinación con el Plan </a:t>
            </a:r>
            <a:r>
              <a:rPr lang="es-ES" sz="2800" b="1" dirty="0" smtClean="0">
                <a:solidFill>
                  <a:schemeClr val="accent1">
                    <a:lumMod val="50000"/>
                  </a:schemeClr>
                </a:solidFill>
              </a:rPr>
              <a:t>Cartográfico</a:t>
            </a:r>
          </a:p>
          <a:p>
            <a:r>
              <a:rPr lang="es-ES_tradnl" sz="2800" b="1" dirty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es-ES_tradnl" sz="2800" b="1" dirty="0" smtClean="0">
                <a:solidFill>
                  <a:schemeClr val="accent1">
                    <a:lumMod val="50000"/>
                  </a:schemeClr>
                </a:solidFill>
              </a:rPr>
              <a:t>.4. </a:t>
            </a:r>
            <a:r>
              <a:rPr lang="es-ES" sz="2800" b="1" dirty="0">
                <a:solidFill>
                  <a:schemeClr val="accent1">
                    <a:lumMod val="50000"/>
                  </a:schemeClr>
                </a:solidFill>
              </a:rPr>
              <a:t>Creación del Sistema de Indicadores Territoriales de </a:t>
            </a:r>
            <a:r>
              <a:rPr lang="es-ES" sz="2800" b="1" dirty="0" smtClean="0">
                <a:solidFill>
                  <a:schemeClr val="accent1">
                    <a:lumMod val="50000"/>
                  </a:schemeClr>
                </a:solidFill>
              </a:rPr>
              <a:t>Navarra</a:t>
            </a:r>
          </a:p>
          <a:p>
            <a:r>
              <a:rPr lang="es-ES_tradnl" sz="2800" b="1" dirty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es-ES_tradnl" sz="2800" b="1" dirty="0" smtClean="0">
                <a:solidFill>
                  <a:schemeClr val="accent1">
                    <a:lumMod val="50000"/>
                  </a:schemeClr>
                </a:solidFill>
              </a:rPr>
              <a:t>.5. </a:t>
            </a:r>
            <a:r>
              <a:rPr lang="es-ES" sz="2800" b="1" dirty="0">
                <a:solidFill>
                  <a:schemeClr val="accent1">
                    <a:lumMod val="50000"/>
                  </a:schemeClr>
                </a:solidFill>
              </a:rPr>
              <a:t>Fomento de la reutilización</a:t>
            </a:r>
            <a:endParaRPr lang="es-ES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9" name="Grupo 8"/>
          <p:cNvGrpSpPr/>
          <p:nvPr/>
        </p:nvGrpSpPr>
        <p:grpSpPr>
          <a:xfrm>
            <a:off x="7247274" y="95684"/>
            <a:ext cx="1537296" cy="533471"/>
            <a:chOff x="992" y="359370"/>
            <a:chExt cx="2321718" cy="1160859"/>
          </a:xfrm>
          <a:scene3d>
            <a:camera prst="orthographicFront"/>
            <a:lightRig rig="flat" dir="t"/>
          </a:scene3d>
        </p:grpSpPr>
        <p:sp>
          <p:nvSpPr>
            <p:cNvPr id="13" name="Rectángulo redondeado 12"/>
            <p:cNvSpPr/>
            <p:nvPr/>
          </p:nvSpPr>
          <p:spPr>
            <a:xfrm>
              <a:off x="992" y="359370"/>
              <a:ext cx="2321718" cy="1160859"/>
            </a:xfrm>
            <a:prstGeom prst="roundRect">
              <a:avLst>
                <a:gd name="adj" fmla="val 10000"/>
              </a:avLst>
            </a:prstGeom>
            <a:gradFill rotWithShape="0">
              <a:gsLst>
                <a:gs pos="0">
                  <a:schemeClr val="accent1">
                    <a:lumMod val="50000"/>
                  </a:schemeClr>
                </a:gs>
                <a:gs pos="50000">
                  <a:schemeClr val="accent1">
                    <a:hueOff val="0"/>
                    <a:satOff val="0"/>
                    <a:lumOff val="0"/>
                    <a:alphaOff val="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hueOff val="0"/>
                    <a:satOff val="0"/>
                    <a:lumOff val="0"/>
                    <a:alphaOff val="0"/>
                    <a:lumMod val="99000"/>
                    <a:satMod val="120000"/>
                    <a:shade val="78000"/>
                  </a:schemeClr>
                </a:gs>
              </a:gsLst>
            </a:gra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CuadroTexto 13"/>
            <p:cNvSpPr txBox="1"/>
            <p:nvPr/>
          </p:nvSpPr>
          <p:spPr>
            <a:xfrm>
              <a:off x="34992" y="393371"/>
              <a:ext cx="2253718" cy="109285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30480" rIns="45720" bIns="3048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_tradnl" sz="1400" kern="1200" dirty="0" smtClean="0"/>
                <a:t>5</a:t>
              </a:r>
            </a:p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_tradnl" sz="1400" dirty="0" smtClean="0"/>
                <a:t>Objetivos</a:t>
              </a:r>
              <a:endParaRPr lang="es-ES" sz="1400" kern="1200" dirty="0"/>
            </a:p>
          </p:txBody>
        </p:sp>
      </p:grpSp>
      <p:grpSp>
        <p:nvGrpSpPr>
          <p:cNvPr id="15" name="Grupo 14"/>
          <p:cNvGrpSpPr/>
          <p:nvPr/>
        </p:nvGrpSpPr>
        <p:grpSpPr>
          <a:xfrm>
            <a:off x="8890070" y="96264"/>
            <a:ext cx="1560144" cy="549095"/>
            <a:chOff x="992" y="359370"/>
            <a:chExt cx="2321718" cy="1194858"/>
          </a:xfrm>
          <a:scene3d>
            <a:camera prst="orthographicFront"/>
            <a:lightRig rig="flat" dir="t"/>
          </a:scene3d>
        </p:grpSpPr>
        <p:sp>
          <p:nvSpPr>
            <p:cNvPr id="16" name="Rectángulo redondeado 15"/>
            <p:cNvSpPr/>
            <p:nvPr/>
          </p:nvSpPr>
          <p:spPr>
            <a:xfrm>
              <a:off x="992" y="359370"/>
              <a:ext cx="2321718" cy="1160859"/>
            </a:xfrm>
            <a:prstGeom prst="roundRect">
              <a:avLst>
                <a:gd name="adj" fmla="val 10000"/>
              </a:avLst>
            </a:prstGeom>
            <a:gradFill rotWithShape="0">
              <a:gsLst>
                <a:gs pos="0">
                  <a:schemeClr val="accent1">
                    <a:lumMod val="50000"/>
                  </a:schemeClr>
                </a:gs>
                <a:gs pos="50000">
                  <a:schemeClr val="accent1">
                    <a:hueOff val="0"/>
                    <a:satOff val="0"/>
                    <a:lumOff val="0"/>
                    <a:alphaOff val="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hueOff val="0"/>
                    <a:satOff val="0"/>
                    <a:lumOff val="0"/>
                    <a:alphaOff val="0"/>
                    <a:lumMod val="99000"/>
                    <a:satMod val="120000"/>
                    <a:shade val="78000"/>
                  </a:schemeClr>
                </a:gs>
              </a:gsLst>
            </a:gra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CuadroTexto 16"/>
            <p:cNvSpPr txBox="1"/>
            <p:nvPr/>
          </p:nvSpPr>
          <p:spPr>
            <a:xfrm>
              <a:off x="34992" y="393369"/>
              <a:ext cx="2253717" cy="116085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30480" rIns="45720" bIns="3048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_tradnl" sz="1400" kern="1200" dirty="0" smtClean="0"/>
                <a:t>9</a:t>
              </a:r>
            </a:p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_tradnl" sz="1400" dirty="0" smtClean="0"/>
                <a:t>Líneas Estratégicas</a:t>
              </a:r>
              <a:endParaRPr lang="es-ES" sz="1400" kern="1200" dirty="0"/>
            </a:p>
          </p:txBody>
        </p:sp>
      </p:grpSp>
      <p:grpSp>
        <p:nvGrpSpPr>
          <p:cNvPr id="18" name="Grupo 17"/>
          <p:cNvGrpSpPr/>
          <p:nvPr/>
        </p:nvGrpSpPr>
        <p:grpSpPr>
          <a:xfrm>
            <a:off x="10557132" y="96265"/>
            <a:ext cx="1514784" cy="533471"/>
            <a:chOff x="992" y="359370"/>
            <a:chExt cx="2321718" cy="1160859"/>
          </a:xfrm>
          <a:scene3d>
            <a:camera prst="orthographicFront"/>
            <a:lightRig rig="flat" dir="t"/>
          </a:scene3d>
        </p:grpSpPr>
        <p:sp>
          <p:nvSpPr>
            <p:cNvPr id="19" name="Rectángulo redondeado 18"/>
            <p:cNvSpPr/>
            <p:nvPr/>
          </p:nvSpPr>
          <p:spPr>
            <a:xfrm>
              <a:off x="992" y="359370"/>
              <a:ext cx="2321718" cy="1160859"/>
            </a:xfrm>
            <a:prstGeom prst="roundRect">
              <a:avLst>
                <a:gd name="adj" fmla="val 10000"/>
              </a:avLst>
            </a:prstGeom>
            <a:gradFill rotWithShape="0">
              <a:gsLst>
                <a:gs pos="0">
                  <a:schemeClr val="accent1">
                    <a:lumMod val="50000"/>
                  </a:schemeClr>
                </a:gs>
                <a:gs pos="50000">
                  <a:schemeClr val="accent1">
                    <a:hueOff val="0"/>
                    <a:satOff val="0"/>
                    <a:lumOff val="0"/>
                    <a:alphaOff val="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hueOff val="0"/>
                    <a:satOff val="0"/>
                    <a:lumOff val="0"/>
                    <a:alphaOff val="0"/>
                    <a:lumMod val="99000"/>
                    <a:satMod val="120000"/>
                    <a:shade val="78000"/>
                  </a:schemeClr>
                </a:gs>
              </a:gsLst>
            </a:gra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CuadroTexto 19"/>
            <p:cNvSpPr txBox="1"/>
            <p:nvPr/>
          </p:nvSpPr>
          <p:spPr>
            <a:xfrm>
              <a:off x="34992" y="393371"/>
              <a:ext cx="2253718" cy="109286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30480" rIns="45720" bIns="3048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_tradnl" sz="1400" kern="1200" dirty="0" smtClean="0"/>
                <a:t>43</a:t>
              </a:r>
            </a:p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_tradnl" sz="1400" dirty="0" smtClean="0"/>
                <a:t>Acciones</a:t>
              </a:r>
              <a:endParaRPr lang="es-ES" sz="14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533497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0" y="6341042"/>
            <a:ext cx="12192000" cy="584775"/>
            <a:chOff x="0" y="6341042"/>
            <a:chExt cx="12192000" cy="584775"/>
          </a:xfrm>
        </p:grpSpPr>
        <p:pic>
          <p:nvPicPr>
            <p:cNvPr id="3" name="Imagen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408860"/>
              <a:ext cx="12192000" cy="449140"/>
            </a:xfrm>
            <a:prstGeom prst="rect">
              <a:avLst/>
            </a:prstGeom>
          </p:spPr>
        </p:pic>
        <p:sp>
          <p:nvSpPr>
            <p:cNvPr id="6" name="CuadroTexto 5"/>
            <p:cNvSpPr txBox="1"/>
            <p:nvPr/>
          </p:nvSpPr>
          <p:spPr>
            <a:xfrm>
              <a:off x="0" y="6341042"/>
              <a:ext cx="6908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3200" dirty="0" smtClean="0">
                  <a:solidFill>
                    <a:schemeClr val="accent1">
                      <a:lumMod val="50000"/>
                    </a:schemeClr>
                  </a:solidFill>
                  <a:latin typeface="Berlin Sans FB" panose="020E0602020502020306" pitchFamily="34" charset="0"/>
                </a:rPr>
                <a:t>Plan Estratégico 2024-2028</a:t>
              </a:r>
              <a:endParaRPr lang="es-ES" sz="3200" dirty="0">
                <a:solidFill>
                  <a:schemeClr val="accent1">
                    <a:lumMod val="50000"/>
                  </a:schemeClr>
                </a:solidFill>
                <a:latin typeface="Berlin Sans FB" panose="020E0602020502020306" pitchFamily="34" charset="0"/>
              </a:endParaRPr>
            </a:p>
          </p:txBody>
        </p:sp>
        <p:pic>
          <p:nvPicPr>
            <p:cNvPr id="12" name="Imagen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05381" y="6472710"/>
              <a:ext cx="1366535" cy="306507"/>
            </a:xfrm>
            <a:prstGeom prst="rect">
              <a:avLst/>
            </a:prstGeom>
            <a:effectLst>
              <a:glow rad="127000">
                <a:schemeClr val="tx2"/>
              </a:glow>
            </a:effectLst>
          </p:spPr>
        </p:pic>
      </p:grpSp>
      <p:sp>
        <p:nvSpPr>
          <p:cNvPr id="8" name="CuadroTexto 7"/>
          <p:cNvSpPr txBox="1"/>
          <p:nvPr/>
        </p:nvSpPr>
        <p:spPr>
          <a:xfrm>
            <a:off x="63770" y="0"/>
            <a:ext cx="116549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dirty="0" smtClean="0">
                <a:solidFill>
                  <a:schemeClr val="accent1">
                    <a:lumMod val="50000"/>
                  </a:schemeClr>
                </a:solidFill>
                <a:latin typeface="Berlin Sans FB" panose="020E0602020502020306" pitchFamily="34" charset="0"/>
              </a:rPr>
              <a:t>Meta 3: Atender las necesidades de usuario</a:t>
            </a:r>
            <a:endParaRPr lang="es-ES" sz="2800" dirty="0">
              <a:solidFill>
                <a:schemeClr val="accent1">
                  <a:lumMod val="50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493486" y="792333"/>
            <a:ext cx="110744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b="1" dirty="0" smtClean="0">
                <a:solidFill>
                  <a:schemeClr val="accent1">
                    <a:lumMod val="50000"/>
                  </a:schemeClr>
                </a:solidFill>
              </a:rPr>
              <a:t>3.1. </a:t>
            </a:r>
            <a:r>
              <a:rPr lang="es-ES" sz="2800" b="1" dirty="0">
                <a:solidFill>
                  <a:schemeClr val="accent1">
                    <a:lumMod val="50000"/>
                  </a:schemeClr>
                </a:solidFill>
              </a:rPr>
              <a:t>Conocer y facilitar la atención a las necesidades de los usuarios/as</a:t>
            </a:r>
            <a:endParaRPr lang="es-ES_tradnl" sz="2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r>
              <a:rPr lang="es-ES" sz="2800" dirty="0" smtClean="0">
                <a:solidFill>
                  <a:schemeClr val="accent1">
                    <a:lumMod val="50000"/>
                  </a:schemeClr>
                </a:solidFill>
              </a:rPr>
              <a:t>3.1.1</a:t>
            </a:r>
            <a:r>
              <a:rPr lang="es-ES" sz="2800" dirty="0">
                <a:solidFill>
                  <a:schemeClr val="accent1">
                    <a:lumMod val="50000"/>
                  </a:schemeClr>
                </a:solidFill>
              </a:rPr>
              <a:t>. Proporcionar soporte al despliegue de Sistemas de Información </a:t>
            </a:r>
            <a:r>
              <a:rPr lang="es-ES" sz="2800" dirty="0" smtClean="0">
                <a:solidFill>
                  <a:schemeClr val="accent1">
                    <a:lumMod val="50000"/>
                  </a:schemeClr>
                </a:solidFill>
              </a:rPr>
              <a:t>	Geográfica </a:t>
            </a:r>
            <a:r>
              <a:rPr lang="es-ES" sz="2800" dirty="0">
                <a:solidFill>
                  <a:schemeClr val="accent1">
                    <a:lumMod val="50000"/>
                  </a:schemeClr>
                </a:solidFill>
              </a:rPr>
              <a:t>en las unidades</a:t>
            </a:r>
            <a:endParaRPr lang="es-ES" sz="28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r>
              <a:rPr lang="es-ES_tradnl" sz="2800" dirty="0" smtClean="0">
                <a:solidFill>
                  <a:schemeClr val="accent1">
                    <a:lumMod val="50000"/>
                  </a:schemeClr>
                </a:solidFill>
              </a:rPr>
              <a:t>3.1.2. </a:t>
            </a:r>
            <a:r>
              <a:rPr lang="es-ES" sz="2800" dirty="0">
                <a:solidFill>
                  <a:schemeClr val="accent1">
                    <a:lumMod val="50000"/>
                  </a:schemeClr>
                </a:solidFill>
              </a:rPr>
              <a:t>Atender a otros </a:t>
            </a:r>
            <a:r>
              <a:rPr lang="es-ES" sz="2800" dirty="0" smtClean="0">
                <a:solidFill>
                  <a:schemeClr val="accent1">
                    <a:lumMod val="50000"/>
                  </a:schemeClr>
                </a:solidFill>
              </a:rPr>
              <a:t>usuarios</a:t>
            </a:r>
          </a:p>
          <a:p>
            <a:pPr lvl="1"/>
            <a:r>
              <a:rPr lang="es-ES_tradnl" sz="2800" dirty="0" smtClean="0">
                <a:solidFill>
                  <a:schemeClr val="accent1">
                    <a:lumMod val="50000"/>
                  </a:schemeClr>
                </a:solidFill>
              </a:rPr>
              <a:t>3.1.3. Multilingüismo</a:t>
            </a:r>
          </a:p>
          <a:p>
            <a:r>
              <a:rPr lang="es-ES" sz="2800" b="1" dirty="0" smtClean="0">
                <a:solidFill>
                  <a:schemeClr val="accent1">
                    <a:lumMod val="50000"/>
                  </a:schemeClr>
                </a:solidFill>
              </a:rPr>
              <a:t>3.2</a:t>
            </a:r>
            <a:r>
              <a:rPr lang="es-ES" sz="2800" b="1" dirty="0">
                <a:solidFill>
                  <a:schemeClr val="accent1">
                    <a:lumMod val="50000"/>
                  </a:schemeClr>
                </a:solidFill>
              </a:rPr>
              <a:t>. Mantener la oferta de datos, recursos y servicios SITNA</a:t>
            </a:r>
            <a:endParaRPr lang="es-ES" sz="2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r>
              <a:rPr lang="es-ES_tradnl" sz="2800" dirty="0" smtClean="0">
                <a:solidFill>
                  <a:schemeClr val="accent1">
                    <a:lumMod val="50000"/>
                  </a:schemeClr>
                </a:solidFill>
              </a:rPr>
              <a:t>3.2.1</a:t>
            </a:r>
            <a:r>
              <a:rPr lang="es-ES_tradnl" sz="2800" dirty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es-ES" sz="2800" dirty="0" smtClean="0">
                <a:solidFill>
                  <a:schemeClr val="accent1">
                    <a:lumMod val="50000"/>
                  </a:schemeClr>
                </a:solidFill>
              </a:rPr>
              <a:t>Publicar la información</a:t>
            </a:r>
            <a:endParaRPr lang="es-ES" sz="2800" dirty="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r>
              <a:rPr lang="es-ES_tradnl" sz="2800" dirty="0" smtClean="0">
                <a:solidFill>
                  <a:schemeClr val="accent1">
                    <a:lumMod val="50000"/>
                  </a:schemeClr>
                </a:solidFill>
              </a:rPr>
              <a:t>3.2.2</a:t>
            </a:r>
            <a:r>
              <a:rPr lang="es-ES_tradnl" sz="2800" dirty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es-ES" sz="2800" dirty="0">
                <a:solidFill>
                  <a:schemeClr val="accent1">
                    <a:lumMod val="50000"/>
                  </a:schemeClr>
                </a:solidFill>
              </a:rPr>
              <a:t>Mantener el inventario de aplicaciones geográficas de sobremesa </a:t>
            </a:r>
            <a:r>
              <a:rPr lang="es-ES" sz="2800" dirty="0" smtClean="0">
                <a:solidFill>
                  <a:schemeClr val="accent1">
                    <a:lumMod val="50000"/>
                  </a:schemeClr>
                </a:solidFill>
              </a:rPr>
              <a:t>	en </a:t>
            </a:r>
            <a:r>
              <a:rPr lang="es-ES" sz="2800" dirty="0">
                <a:solidFill>
                  <a:schemeClr val="accent1">
                    <a:lumMod val="50000"/>
                  </a:schemeClr>
                </a:solidFill>
              </a:rPr>
              <a:t>Gobierno de Navarra</a:t>
            </a:r>
            <a:endParaRPr lang="es-ES" sz="28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r>
              <a:rPr lang="es-ES_tradnl" sz="2800" dirty="0" smtClean="0">
                <a:solidFill>
                  <a:schemeClr val="accent1">
                    <a:lumMod val="50000"/>
                  </a:schemeClr>
                </a:solidFill>
              </a:rPr>
              <a:t>3.2.3. </a:t>
            </a:r>
            <a:r>
              <a:rPr lang="es-ES" sz="2800" dirty="0">
                <a:solidFill>
                  <a:schemeClr val="accent1">
                    <a:lumMod val="50000"/>
                  </a:schemeClr>
                </a:solidFill>
              </a:rPr>
              <a:t>Mantener la relación de recursos Web especializados y las </a:t>
            </a:r>
            <a:r>
              <a:rPr lang="es-ES" sz="2800" dirty="0" smtClean="0">
                <a:solidFill>
                  <a:schemeClr val="accent1">
                    <a:lumMod val="50000"/>
                  </a:schemeClr>
                </a:solidFill>
              </a:rPr>
              <a:t>	estadísticas </a:t>
            </a:r>
            <a:r>
              <a:rPr lang="es-ES" sz="2800" dirty="0">
                <a:solidFill>
                  <a:schemeClr val="accent1">
                    <a:lumMod val="50000"/>
                  </a:schemeClr>
                </a:solidFill>
              </a:rPr>
              <a:t>más relevantes sobre su uso</a:t>
            </a:r>
            <a:endParaRPr lang="es-ES_tradnl" sz="28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r>
              <a:rPr lang="es-ES_tradnl" sz="2800" dirty="0" smtClean="0">
                <a:solidFill>
                  <a:schemeClr val="accent1">
                    <a:lumMod val="50000"/>
                  </a:schemeClr>
                </a:solidFill>
              </a:rPr>
              <a:t>3.2.4. Soporte a los usuarios</a:t>
            </a:r>
            <a:endParaRPr lang="es-ES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9" name="Grupo 8"/>
          <p:cNvGrpSpPr/>
          <p:nvPr/>
        </p:nvGrpSpPr>
        <p:grpSpPr>
          <a:xfrm>
            <a:off x="7247274" y="95684"/>
            <a:ext cx="1537296" cy="533471"/>
            <a:chOff x="992" y="359370"/>
            <a:chExt cx="2321718" cy="1160859"/>
          </a:xfrm>
          <a:scene3d>
            <a:camera prst="orthographicFront"/>
            <a:lightRig rig="flat" dir="t"/>
          </a:scene3d>
        </p:grpSpPr>
        <p:sp>
          <p:nvSpPr>
            <p:cNvPr id="13" name="Rectángulo redondeado 12"/>
            <p:cNvSpPr/>
            <p:nvPr/>
          </p:nvSpPr>
          <p:spPr>
            <a:xfrm>
              <a:off x="992" y="359370"/>
              <a:ext cx="2321718" cy="1160859"/>
            </a:xfrm>
            <a:prstGeom prst="roundRect">
              <a:avLst>
                <a:gd name="adj" fmla="val 10000"/>
              </a:avLst>
            </a:prstGeom>
            <a:gradFill rotWithShape="0">
              <a:gsLst>
                <a:gs pos="0">
                  <a:schemeClr val="accent1">
                    <a:lumMod val="50000"/>
                  </a:schemeClr>
                </a:gs>
                <a:gs pos="50000">
                  <a:schemeClr val="accent1">
                    <a:hueOff val="0"/>
                    <a:satOff val="0"/>
                    <a:lumOff val="0"/>
                    <a:alphaOff val="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hueOff val="0"/>
                    <a:satOff val="0"/>
                    <a:lumOff val="0"/>
                    <a:alphaOff val="0"/>
                    <a:lumMod val="99000"/>
                    <a:satMod val="120000"/>
                    <a:shade val="78000"/>
                  </a:schemeClr>
                </a:gs>
              </a:gsLst>
            </a:gra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CuadroTexto 13"/>
            <p:cNvSpPr txBox="1"/>
            <p:nvPr/>
          </p:nvSpPr>
          <p:spPr>
            <a:xfrm>
              <a:off x="34992" y="393371"/>
              <a:ext cx="2253718" cy="109285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30480" rIns="45720" bIns="3048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_tradnl" sz="1400" kern="1200" dirty="0" smtClean="0"/>
                <a:t>2</a:t>
              </a:r>
            </a:p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_tradnl" sz="1400" dirty="0" smtClean="0"/>
                <a:t>Objetivos</a:t>
              </a:r>
              <a:endParaRPr lang="es-ES" sz="1400" kern="1200" dirty="0"/>
            </a:p>
          </p:txBody>
        </p:sp>
      </p:grpSp>
      <p:grpSp>
        <p:nvGrpSpPr>
          <p:cNvPr id="15" name="Grupo 14"/>
          <p:cNvGrpSpPr/>
          <p:nvPr/>
        </p:nvGrpSpPr>
        <p:grpSpPr>
          <a:xfrm>
            <a:off x="8890070" y="96264"/>
            <a:ext cx="1560144" cy="549095"/>
            <a:chOff x="992" y="359370"/>
            <a:chExt cx="2321718" cy="1194858"/>
          </a:xfrm>
          <a:scene3d>
            <a:camera prst="orthographicFront"/>
            <a:lightRig rig="flat" dir="t"/>
          </a:scene3d>
        </p:grpSpPr>
        <p:sp>
          <p:nvSpPr>
            <p:cNvPr id="16" name="Rectángulo redondeado 15"/>
            <p:cNvSpPr/>
            <p:nvPr/>
          </p:nvSpPr>
          <p:spPr>
            <a:xfrm>
              <a:off x="992" y="359370"/>
              <a:ext cx="2321718" cy="1160859"/>
            </a:xfrm>
            <a:prstGeom prst="roundRect">
              <a:avLst>
                <a:gd name="adj" fmla="val 10000"/>
              </a:avLst>
            </a:prstGeom>
            <a:gradFill rotWithShape="0">
              <a:gsLst>
                <a:gs pos="0">
                  <a:schemeClr val="accent1">
                    <a:lumMod val="50000"/>
                  </a:schemeClr>
                </a:gs>
                <a:gs pos="50000">
                  <a:schemeClr val="accent1">
                    <a:hueOff val="0"/>
                    <a:satOff val="0"/>
                    <a:lumOff val="0"/>
                    <a:alphaOff val="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hueOff val="0"/>
                    <a:satOff val="0"/>
                    <a:lumOff val="0"/>
                    <a:alphaOff val="0"/>
                    <a:lumMod val="99000"/>
                    <a:satMod val="120000"/>
                    <a:shade val="78000"/>
                  </a:schemeClr>
                </a:gs>
              </a:gsLst>
            </a:gra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CuadroTexto 16"/>
            <p:cNvSpPr txBox="1"/>
            <p:nvPr/>
          </p:nvSpPr>
          <p:spPr>
            <a:xfrm>
              <a:off x="34992" y="393369"/>
              <a:ext cx="2253717" cy="116085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30480" rIns="45720" bIns="3048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_tradnl" sz="1400" kern="1200" dirty="0" smtClean="0"/>
                <a:t>7</a:t>
              </a:r>
            </a:p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_tradnl" sz="1400" dirty="0" smtClean="0"/>
                <a:t>Líneas Estratégicas</a:t>
              </a:r>
              <a:endParaRPr lang="es-ES" sz="1400" kern="1200" dirty="0"/>
            </a:p>
          </p:txBody>
        </p:sp>
      </p:grpSp>
      <p:grpSp>
        <p:nvGrpSpPr>
          <p:cNvPr id="18" name="Grupo 17"/>
          <p:cNvGrpSpPr/>
          <p:nvPr/>
        </p:nvGrpSpPr>
        <p:grpSpPr>
          <a:xfrm>
            <a:off x="10557132" y="96265"/>
            <a:ext cx="1514784" cy="533471"/>
            <a:chOff x="992" y="359370"/>
            <a:chExt cx="2321718" cy="1160859"/>
          </a:xfrm>
          <a:scene3d>
            <a:camera prst="orthographicFront"/>
            <a:lightRig rig="flat" dir="t"/>
          </a:scene3d>
        </p:grpSpPr>
        <p:sp>
          <p:nvSpPr>
            <p:cNvPr id="19" name="Rectángulo redondeado 18"/>
            <p:cNvSpPr/>
            <p:nvPr/>
          </p:nvSpPr>
          <p:spPr>
            <a:xfrm>
              <a:off x="992" y="359370"/>
              <a:ext cx="2321718" cy="1160859"/>
            </a:xfrm>
            <a:prstGeom prst="roundRect">
              <a:avLst>
                <a:gd name="adj" fmla="val 10000"/>
              </a:avLst>
            </a:prstGeom>
            <a:gradFill rotWithShape="0">
              <a:gsLst>
                <a:gs pos="0">
                  <a:schemeClr val="accent1">
                    <a:lumMod val="50000"/>
                  </a:schemeClr>
                </a:gs>
                <a:gs pos="50000">
                  <a:schemeClr val="accent1">
                    <a:hueOff val="0"/>
                    <a:satOff val="0"/>
                    <a:lumOff val="0"/>
                    <a:alphaOff val="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hueOff val="0"/>
                    <a:satOff val="0"/>
                    <a:lumOff val="0"/>
                    <a:alphaOff val="0"/>
                    <a:lumMod val="99000"/>
                    <a:satMod val="120000"/>
                    <a:shade val="78000"/>
                  </a:schemeClr>
                </a:gs>
              </a:gsLst>
            </a:gra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CuadroTexto 19"/>
            <p:cNvSpPr txBox="1"/>
            <p:nvPr/>
          </p:nvSpPr>
          <p:spPr>
            <a:xfrm>
              <a:off x="34992" y="393371"/>
              <a:ext cx="2253718" cy="109286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30480" rIns="45720" bIns="3048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_tradnl" sz="1400" kern="1200" dirty="0" smtClean="0"/>
                <a:t>24</a:t>
              </a:r>
            </a:p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_tradnl" sz="1400" dirty="0" smtClean="0"/>
                <a:t>Acciones</a:t>
              </a:r>
              <a:endParaRPr lang="es-ES" sz="14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057171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0" y="6341042"/>
            <a:ext cx="12192000" cy="584775"/>
            <a:chOff x="0" y="6341042"/>
            <a:chExt cx="12192000" cy="584775"/>
          </a:xfrm>
        </p:grpSpPr>
        <p:pic>
          <p:nvPicPr>
            <p:cNvPr id="3" name="Imagen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408860"/>
              <a:ext cx="12192000" cy="449140"/>
            </a:xfrm>
            <a:prstGeom prst="rect">
              <a:avLst/>
            </a:prstGeom>
          </p:spPr>
        </p:pic>
        <p:sp>
          <p:nvSpPr>
            <p:cNvPr id="6" name="CuadroTexto 5"/>
            <p:cNvSpPr txBox="1"/>
            <p:nvPr/>
          </p:nvSpPr>
          <p:spPr>
            <a:xfrm>
              <a:off x="0" y="6341042"/>
              <a:ext cx="6908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3200" dirty="0" smtClean="0">
                  <a:solidFill>
                    <a:schemeClr val="accent1">
                      <a:lumMod val="50000"/>
                    </a:schemeClr>
                  </a:solidFill>
                  <a:latin typeface="Berlin Sans FB" panose="020E0602020502020306" pitchFamily="34" charset="0"/>
                </a:rPr>
                <a:t>Plan Estratégico 2024-2028</a:t>
              </a:r>
              <a:endParaRPr lang="es-ES" sz="3200" dirty="0">
                <a:solidFill>
                  <a:schemeClr val="accent1">
                    <a:lumMod val="50000"/>
                  </a:schemeClr>
                </a:solidFill>
                <a:latin typeface="Berlin Sans FB" panose="020E0602020502020306" pitchFamily="34" charset="0"/>
              </a:endParaRPr>
            </a:p>
          </p:txBody>
        </p:sp>
        <p:pic>
          <p:nvPicPr>
            <p:cNvPr id="12" name="Imagen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05381" y="6472710"/>
              <a:ext cx="1366535" cy="306507"/>
            </a:xfrm>
            <a:prstGeom prst="rect">
              <a:avLst/>
            </a:prstGeom>
            <a:effectLst>
              <a:glow rad="127000">
                <a:schemeClr val="tx2"/>
              </a:glow>
            </a:effectLst>
          </p:spPr>
        </p:pic>
      </p:grpSp>
      <p:sp>
        <p:nvSpPr>
          <p:cNvPr id="8" name="CuadroTexto 7"/>
          <p:cNvSpPr txBox="1"/>
          <p:nvPr/>
        </p:nvSpPr>
        <p:spPr>
          <a:xfrm>
            <a:off x="63770" y="0"/>
            <a:ext cx="116549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dirty="0" smtClean="0">
                <a:solidFill>
                  <a:schemeClr val="accent1">
                    <a:lumMod val="50000"/>
                  </a:schemeClr>
                </a:solidFill>
                <a:latin typeface="Berlin Sans FB" panose="020E0602020502020306" pitchFamily="34" charset="0"/>
              </a:rPr>
              <a:t>Meta 4: Evolución tecnológica</a:t>
            </a:r>
            <a:endParaRPr lang="es-ES" sz="2800" dirty="0">
              <a:solidFill>
                <a:schemeClr val="accent1">
                  <a:lumMod val="50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493486" y="792333"/>
            <a:ext cx="110744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b="1" dirty="0" smtClean="0">
                <a:solidFill>
                  <a:schemeClr val="accent1">
                    <a:lumMod val="50000"/>
                  </a:schemeClr>
                </a:solidFill>
              </a:rPr>
              <a:t>4.1. </a:t>
            </a:r>
            <a:r>
              <a:rPr lang="es-ES" sz="2000" b="1" dirty="0" smtClean="0">
                <a:solidFill>
                  <a:schemeClr val="accent1">
                    <a:lumMod val="50000"/>
                  </a:schemeClr>
                </a:solidFill>
              </a:rPr>
              <a:t>Software de código abierto</a:t>
            </a:r>
            <a:endParaRPr lang="es-ES_tradnl" sz="2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r>
              <a:rPr lang="es-ES" sz="2000" dirty="0" smtClean="0">
                <a:solidFill>
                  <a:schemeClr val="accent1">
                    <a:lumMod val="50000"/>
                  </a:schemeClr>
                </a:solidFill>
              </a:rPr>
              <a:t>4.1.1</a:t>
            </a:r>
            <a:r>
              <a:rPr lang="es-ES" sz="2000" dirty="0">
                <a:solidFill>
                  <a:schemeClr val="accent1">
                    <a:lumMod val="50000"/>
                  </a:schemeClr>
                </a:solidFill>
              </a:rPr>
              <a:t>. Continuar </a:t>
            </a:r>
            <a:r>
              <a:rPr lang="es-ES" sz="2000" dirty="0" smtClean="0">
                <a:solidFill>
                  <a:schemeClr val="accent1">
                    <a:lumMod val="50000"/>
                  </a:schemeClr>
                </a:solidFill>
              </a:rPr>
              <a:t>en </a:t>
            </a:r>
            <a:r>
              <a:rPr lang="es-ES" sz="2000" dirty="0">
                <a:solidFill>
                  <a:schemeClr val="accent1">
                    <a:lumMod val="50000"/>
                  </a:schemeClr>
                </a:solidFill>
              </a:rPr>
              <a:t>la utilización de software de código abierto</a:t>
            </a:r>
            <a:endParaRPr lang="es-ES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r>
              <a:rPr lang="es-ES_tradnl" sz="2000" dirty="0" smtClean="0">
                <a:solidFill>
                  <a:schemeClr val="accent1">
                    <a:lumMod val="50000"/>
                  </a:schemeClr>
                </a:solidFill>
              </a:rPr>
              <a:t>4.1.2. </a:t>
            </a:r>
            <a:r>
              <a:rPr lang="es-ES" sz="2000" dirty="0">
                <a:solidFill>
                  <a:schemeClr val="accent1">
                    <a:lumMod val="50000"/>
                  </a:schemeClr>
                </a:solidFill>
              </a:rPr>
              <a:t>Continuar la contribución de SITNA a la oferta de software de </a:t>
            </a:r>
            <a:r>
              <a:rPr lang="es-ES" sz="2000" dirty="0" smtClean="0">
                <a:solidFill>
                  <a:schemeClr val="accent1">
                    <a:lumMod val="50000"/>
                  </a:schemeClr>
                </a:solidFill>
              </a:rPr>
              <a:t>código abierto</a:t>
            </a:r>
          </a:p>
          <a:p>
            <a:pPr lvl="1"/>
            <a:r>
              <a:rPr lang="es-ES_tradnl" sz="2000" dirty="0" smtClean="0">
                <a:solidFill>
                  <a:schemeClr val="accent1">
                    <a:lumMod val="50000"/>
                  </a:schemeClr>
                </a:solidFill>
              </a:rPr>
              <a:t>4.1.3. </a:t>
            </a:r>
            <a:r>
              <a:rPr lang="es-ES" sz="2000" dirty="0">
                <a:solidFill>
                  <a:schemeClr val="accent1">
                    <a:lumMod val="50000"/>
                  </a:schemeClr>
                </a:solidFill>
              </a:rPr>
              <a:t>Unificar desarrollos y ofrecer frontales </a:t>
            </a:r>
            <a:r>
              <a:rPr lang="es-ES" sz="2000" dirty="0" smtClean="0">
                <a:solidFill>
                  <a:schemeClr val="accent1">
                    <a:lumMod val="50000"/>
                  </a:schemeClr>
                </a:solidFill>
              </a:rPr>
              <a:t>temáticos</a:t>
            </a:r>
          </a:p>
          <a:p>
            <a:pPr lvl="1"/>
            <a:r>
              <a:rPr lang="es-ES_tradnl" sz="2000" dirty="0" smtClean="0">
                <a:solidFill>
                  <a:schemeClr val="accent1">
                    <a:lumMod val="50000"/>
                  </a:schemeClr>
                </a:solidFill>
              </a:rPr>
              <a:t>4.1.4. </a:t>
            </a:r>
            <a:r>
              <a:rPr lang="es-ES" sz="2000" dirty="0">
                <a:solidFill>
                  <a:schemeClr val="accent1">
                    <a:lumMod val="50000"/>
                  </a:schemeClr>
                </a:solidFill>
              </a:rPr>
              <a:t>Evolucionar el suministro de los servicios estándar </a:t>
            </a:r>
            <a:r>
              <a:rPr lang="es-ES" sz="2000" dirty="0" smtClean="0">
                <a:solidFill>
                  <a:schemeClr val="accent1">
                    <a:lumMod val="50000"/>
                  </a:schemeClr>
                </a:solidFill>
              </a:rPr>
              <a:t>interoperables</a:t>
            </a:r>
          </a:p>
          <a:p>
            <a:pPr lvl="1"/>
            <a:r>
              <a:rPr lang="es-ES_tradnl" sz="2000" dirty="0" smtClean="0">
                <a:solidFill>
                  <a:schemeClr val="accent1">
                    <a:lumMod val="50000"/>
                  </a:schemeClr>
                </a:solidFill>
              </a:rPr>
              <a:t>4.1.5. Nuevos formatos de archivo</a:t>
            </a:r>
          </a:p>
          <a:p>
            <a:r>
              <a:rPr lang="es-ES" sz="2000" b="1" dirty="0" smtClean="0">
                <a:solidFill>
                  <a:schemeClr val="accent1">
                    <a:lumMod val="50000"/>
                  </a:schemeClr>
                </a:solidFill>
              </a:rPr>
              <a:t>4.2</a:t>
            </a:r>
            <a:r>
              <a:rPr lang="es-ES" sz="2000" b="1" dirty="0">
                <a:solidFill>
                  <a:schemeClr val="accent1">
                    <a:lumMod val="50000"/>
                  </a:schemeClr>
                </a:solidFill>
              </a:rPr>
              <a:t>. Facilitar la utilización de nuevos formatos y servicios</a:t>
            </a:r>
            <a:endParaRPr lang="es-ES" sz="2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r>
              <a:rPr lang="es-ES_tradnl" sz="2000" dirty="0">
                <a:solidFill>
                  <a:schemeClr val="accent1">
                    <a:lumMod val="50000"/>
                  </a:schemeClr>
                </a:solidFill>
              </a:rPr>
              <a:t>4</a:t>
            </a:r>
            <a:r>
              <a:rPr lang="es-ES_tradnl" sz="2000" dirty="0" smtClean="0">
                <a:solidFill>
                  <a:schemeClr val="accent1">
                    <a:lumMod val="50000"/>
                  </a:schemeClr>
                </a:solidFill>
              </a:rPr>
              <a:t>.2.1</a:t>
            </a:r>
            <a:r>
              <a:rPr lang="es-ES_tradnl" sz="2000" dirty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es-ES" sz="2000" dirty="0" smtClean="0">
                <a:solidFill>
                  <a:schemeClr val="accent1">
                    <a:lumMod val="50000"/>
                  </a:schemeClr>
                </a:solidFill>
              </a:rPr>
              <a:t>Continuar en la visualización 3D</a:t>
            </a:r>
          </a:p>
          <a:p>
            <a:pPr lvl="1"/>
            <a:r>
              <a:rPr lang="es-ES_tradnl" sz="2000" dirty="0" smtClean="0">
                <a:solidFill>
                  <a:schemeClr val="accent1">
                    <a:lumMod val="50000"/>
                  </a:schemeClr>
                </a:solidFill>
              </a:rPr>
              <a:t>4.2.2. Ampliar experiencias en la utilización del tiempo</a:t>
            </a:r>
          </a:p>
          <a:p>
            <a:pPr lvl="1"/>
            <a:r>
              <a:rPr lang="es-ES_tradnl" sz="2000" dirty="0" smtClean="0">
                <a:solidFill>
                  <a:schemeClr val="accent1">
                    <a:lumMod val="50000"/>
                  </a:schemeClr>
                </a:solidFill>
              </a:rPr>
              <a:t>4.2.3. Formatos multimedia</a:t>
            </a:r>
          </a:p>
          <a:p>
            <a:pPr lvl="1"/>
            <a:r>
              <a:rPr lang="es-ES_tradnl" sz="2000" dirty="0" smtClean="0">
                <a:solidFill>
                  <a:schemeClr val="accent1">
                    <a:lumMod val="50000"/>
                  </a:schemeClr>
                </a:solidFill>
              </a:rPr>
              <a:t>4.2.4. Crear o integrar servicios de enrutamiento</a:t>
            </a:r>
            <a:endParaRPr lang="es-ES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lvl="1"/>
            <a:r>
              <a:rPr lang="es-ES" sz="2000" b="1" dirty="0" smtClean="0">
                <a:solidFill>
                  <a:schemeClr val="accent1">
                    <a:lumMod val="50000"/>
                  </a:schemeClr>
                </a:solidFill>
              </a:rPr>
              <a:t>4.3. Mejorar la integración con datos de negocio</a:t>
            </a:r>
          </a:p>
          <a:p>
            <a:pPr lvl="1"/>
            <a:r>
              <a:rPr lang="es-ES_tradnl" sz="2000" dirty="0">
                <a:solidFill>
                  <a:schemeClr val="accent1">
                    <a:lumMod val="50000"/>
                  </a:schemeClr>
                </a:solidFill>
              </a:rPr>
              <a:t>4.3.1. Integrar Gestor de </a:t>
            </a:r>
            <a:r>
              <a:rPr lang="es-ES_tradnl" sz="2000" dirty="0" smtClean="0">
                <a:solidFill>
                  <a:schemeClr val="accent1">
                    <a:lumMod val="50000"/>
                  </a:schemeClr>
                </a:solidFill>
              </a:rPr>
              <a:t>Direcciones</a:t>
            </a:r>
          </a:p>
          <a:p>
            <a:pPr lvl="1"/>
            <a:r>
              <a:rPr lang="es-ES_tradnl" sz="2000" dirty="0" smtClean="0">
                <a:solidFill>
                  <a:schemeClr val="accent1">
                    <a:lumMod val="50000"/>
                  </a:schemeClr>
                </a:solidFill>
              </a:rPr>
              <a:t>4.3.2. Metro </a:t>
            </a:r>
            <a:r>
              <a:rPr lang="es-ES_tradnl" sz="2000" dirty="0" err="1" smtClean="0">
                <a:solidFill>
                  <a:schemeClr val="accent1">
                    <a:lumMod val="50000"/>
                  </a:schemeClr>
                </a:solidFill>
              </a:rPr>
              <a:t>baserri</a:t>
            </a:r>
            <a:endParaRPr lang="es-ES_tradnl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r>
              <a:rPr lang="es-ES_tradnl" sz="2000" dirty="0" smtClean="0">
                <a:solidFill>
                  <a:schemeClr val="accent1">
                    <a:lumMod val="50000"/>
                  </a:schemeClr>
                </a:solidFill>
              </a:rPr>
              <a:t>4.3.3. Edición web</a:t>
            </a:r>
            <a:endParaRPr lang="es-ES" sz="2000" dirty="0">
              <a:solidFill>
                <a:schemeClr val="accent1">
                  <a:lumMod val="50000"/>
                </a:schemeClr>
              </a:solidFill>
            </a:endParaRPr>
          </a:p>
          <a:p>
            <a:pPr marL="0" lvl="1"/>
            <a:r>
              <a:rPr lang="es-ES_tradnl" sz="2000" b="1" dirty="0" smtClean="0">
                <a:solidFill>
                  <a:schemeClr val="accent1">
                    <a:lumMod val="50000"/>
                  </a:schemeClr>
                </a:solidFill>
              </a:rPr>
              <a:t>4.4. Proporcionar soporte territorial a nuevos escenarios emergentes</a:t>
            </a:r>
          </a:p>
          <a:p>
            <a:pPr marL="0" lvl="1"/>
            <a:r>
              <a:rPr lang="es-ES_tradnl" sz="2000" b="1" dirty="0">
                <a:solidFill>
                  <a:schemeClr val="accent1">
                    <a:lumMod val="50000"/>
                  </a:schemeClr>
                </a:solidFill>
              </a:rPr>
              <a:t>	</a:t>
            </a:r>
            <a:r>
              <a:rPr lang="es-ES_tradnl" sz="2000" dirty="0" smtClean="0">
                <a:solidFill>
                  <a:schemeClr val="accent1">
                    <a:lumMod val="50000"/>
                  </a:schemeClr>
                </a:solidFill>
              </a:rPr>
              <a:t>BIM, Smart </a:t>
            </a:r>
            <a:r>
              <a:rPr lang="es-ES_tradnl" sz="2000" dirty="0" err="1" smtClean="0">
                <a:solidFill>
                  <a:schemeClr val="accent1">
                    <a:lumMod val="50000"/>
                  </a:schemeClr>
                </a:solidFill>
              </a:rPr>
              <a:t>Region</a:t>
            </a:r>
            <a:r>
              <a:rPr lang="es-ES_tradnl" sz="2000" dirty="0" smtClean="0">
                <a:solidFill>
                  <a:schemeClr val="accent1">
                    <a:lumMod val="50000"/>
                  </a:schemeClr>
                </a:solidFill>
              </a:rPr>
              <a:t>, Inteligencia Artificial, …</a:t>
            </a:r>
            <a:endParaRPr lang="es-ES" sz="20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lvl="1"/>
            <a:endParaRPr lang="es-ES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9" name="Grupo 8"/>
          <p:cNvGrpSpPr/>
          <p:nvPr/>
        </p:nvGrpSpPr>
        <p:grpSpPr>
          <a:xfrm>
            <a:off x="7247274" y="95684"/>
            <a:ext cx="1537296" cy="533471"/>
            <a:chOff x="992" y="359370"/>
            <a:chExt cx="2321718" cy="1160859"/>
          </a:xfrm>
          <a:scene3d>
            <a:camera prst="orthographicFront"/>
            <a:lightRig rig="flat" dir="t"/>
          </a:scene3d>
        </p:grpSpPr>
        <p:sp>
          <p:nvSpPr>
            <p:cNvPr id="13" name="Rectángulo redondeado 12"/>
            <p:cNvSpPr/>
            <p:nvPr/>
          </p:nvSpPr>
          <p:spPr>
            <a:xfrm>
              <a:off x="992" y="359370"/>
              <a:ext cx="2321718" cy="1160859"/>
            </a:xfrm>
            <a:prstGeom prst="roundRect">
              <a:avLst>
                <a:gd name="adj" fmla="val 10000"/>
              </a:avLst>
            </a:prstGeom>
            <a:gradFill rotWithShape="0">
              <a:gsLst>
                <a:gs pos="0">
                  <a:schemeClr val="accent1">
                    <a:lumMod val="50000"/>
                  </a:schemeClr>
                </a:gs>
                <a:gs pos="50000">
                  <a:schemeClr val="accent1">
                    <a:hueOff val="0"/>
                    <a:satOff val="0"/>
                    <a:lumOff val="0"/>
                    <a:alphaOff val="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hueOff val="0"/>
                    <a:satOff val="0"/>
                    <a:lumOff val="0"/>
                    <a:alphaOff val="0"/>
                    <a:lumMod val="99000"/>
                    <a:satMod val="120000"/>
                    <a:shade val="78000"/>
                  </a:schemeClr>
                </a:gs>
              </a:gsLst>
            </a:gra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CuadroTexto 13"/>
            <p:cNvSpPr txBox="1"/>
            <p:nvPr/>
          </p:nvSpPr>
          <p:spPr>
            <a:xfrm>
              <a:off x="34992" y="393371"/>
              <a:ext cx="2253718" cy="109285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30480" rIns="45720" bIns="3048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_tradnl" sz="1400" kern="1200" dirty="0" smtClean="0"/>
                <a:t>4</a:t>
              </a:r>
            </a:p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_tradnl" sz="1400" dirty="0" smtClean="0"/>
                <a:t>Objetivos</a:t>
              </a:r>
              <a:endParaRPr lang="es-ES" sz="1400" kern="1200" dirty="0"/>
            </a:p>
          </p:txBody>
        </p:sp>
      </p:grpSp>
      <p:grpSp>
        <p:nvGrpSpPr>
          <p:cNvPr id="15" name="Grupo 14"/>
          <p:cNvGrpSpPr/>
          <p:nvPr/>
        </p:nvGrpSpPr>
        <p:grpSpPr>
          <a:xfrm>
            <a:off x="8890070" y="96264"/>
            <a:ext cx="1560144" cy="549095"/>
            <a:chOff x="992" y="359370"/>
            <a:chExt cx="2321718" cy="1194858"/>
          </a:xfrm>
          <a:scene3d>
            <a:camera prst="orthographicFront"/>
            <a:lightRig rig="flat" dir="t"/>
          </a:scene3d>
        </p:grpSpPr>
        <p:sp>
          <p:nvSpPr>
            <p:cNvPr id="16" name="Rectángulo redondeado 15"/>
            <p:cNvSpPr/>
            <p:nvPr/>
          </p:nvSpPr>
          <p:spPr>
            <a:xfrm>
              <a:off x="992" y="359370"/>
              <a:ext cx="2321718" cy="1160859"/>
            </a:xfrm>
            <a:prstGeom prst="roundRect">
              <a:avLst>
                <a:gd name="adj" fmla="val 10000"/>
              </a:avLst>
            </a:prstGeom>
            <a:gradFill rotWithShape="0">
              <a:gsLst>
                <a:gs pos="0">
                  <a:schemeClr val="accent1">
                    <a:lumMod val="50000"/>
                  </a:schemeClr>
                </a:gs>
                <a:gs pos="50000">
                  <a:schemeClr val="accent1">
                    <a:hueOff val="0"/>
                    <a:satOff val="0"/>
                    <a:lumOff val="0"/>
                    <a:alphaOff val="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hueOff val="0"/>
                    <a:satOff val="0"/>
                    <a:lumOff val="0"/>
                    <a:alphaOff val="0"/>
                    <a:lumMod val="99000"/>
                    <a:satMod val="120000"/>
                    <a:shade val="78000"/>
                  </a:schemeClr>
                </a:gs>
              </a:gsLst>
            </a:gra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CuadroTexto 16"/>
            <p:cNvSpPr txBox="1"/>
            <p:nvPr/>
          </p:nvSpPr>
          <p:spPr>
            <a:xfrm>
              <a:off x="34992" y="393369"/>
              <a:ext cx="2253717" cy="116085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30480" rIns="45720" bIns="3048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_tradnl" sz="1400" kern="1200" dirty="0" smtClean="0"/>
                <a:t>16</a:t>
              </a:r>
            </a:p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_tradnl" sz="1400" dirty="0" smtClean="0"/>
                <a:t>Líneas Estratégicas</a:t>
              </a:r>
              <a:endParaRPr lang="es-ES" sz="1400" kern="1200" dirty="0"/>
            </a:p>
          </p:txBody>
        </p:sp>
      </p:grpSp>
      <p:grpSp>
        <p:nvGrpSpPr>
          <p:cNvPr id="18" name="Grupo 17"/>
          <p:cNvGrpSpPr/>
          <p:nvPr/>
        </p:nvGrpSpPr>
        <p:grpSpPr>
          <a:xfrm>
            <a:off x="10557132" y="96265"/>
            <a:ext cx="1514784" cy="533471"/>
            <a:chOff x="992" y="359370"/>
            <a:chExt cx="2321718" cy="1160859"/>
          </a:xfrm>
          <a:scene3d>
            <a:camera prst="orthographicFront"/>
            <a:lightRig rig="flat" dir="t"/>
          </a:scene3d>
        </p:grpSpPr>
        <p:sp>
          <p:nvSpPr>
            <p:cNvPr id="19" name="Rectángulo redondeado 18"/>
            <p:cNvSpPr/>
            <p:nvPr/>
          </p:nvSpPr>
          <p:spPr>
            <a:xfrm>
              <a:off x="992" y="359370"/>
              <a:ext cx="2321718" cy="1160859"/>
            </a:xfrm>
            <a:prstGeom prst="roundRect">
              <a:avLst>
                <a:gd name="adj" fmla="val 10000"/>
              </a:avLst>
            </a:prstGeom>
            <a:gradFill rotWithShape="0">
              <a:gsLst>
                <a:gs pos="0">
                  <a:schemeClr val="accent1">
                    <a:lumMod val="50000"/>
                  </a:schemeClr>
                </a:gs>
                <a:gs pos="50000">
                  <a:schemeClr val="accent1">
                    <a:hueOff val="0"/>
                    <a:satOff val="0"/>
                    <a:lumOff val="0"/>
                    <a:alphaOff val="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hueOff val="0"/>
                    <a:satOff val="0"/>
                    <a:lumOff val="0"/>
                    <a:alphaOff val="0"/>
                    <a:lumMod val="99000"/>
                    <a:satMod val="120000"/>
                    <a:shade val="78000"/>
                  </a:schemeClr>
                </a:gs>
              </a:gsLst>
            </a:gra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CuadroTexto 19"/>
            <p:cNvSpPr txBox="1"/>
            <p:nvPr/>
          </p:nvSpPr>
          <p:spPr>
            <a:xfrm>
              <a:off x="34992" y="393371"/>
              <a:ext cx="2253718" cy="109286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30480" rIns="45720" bIns="3048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_tradnl" sz="1400" kern="1200" dirty="0" smtClean="0"/>
                <a:t>59</a:t>
              </a:r>
            </a:p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_tradnl" sz="1400" dirty="0" smtClean="0"/>
                <a:t>Acciones</a:t>
              </a:r>
              <a:endParaRPr lang="es-ES" sz="14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441210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0" y="6341042"/>
            <a:ext cx="12192000" cy="584775"/>
            <a:chOff x="0" y="6341042"/>
            <a:chExt cx="12192000" cy="584775"/>
          </a:xfrm>
        </p:grpSpPr>
        <p:pic>
          <p:nvPicPr>
            <p:cNvPr id="3" name="Imagen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408860"/>
              <a:ext cx="12192000" cy="449140"/>
            </a:xfrm>
            <a:prstGeom prst="rect">
              <a:avLst/>
            </a:prstGeom>
          </p:spPr>
        </p:pic>
        <p:sp>
          <p:nvSpPr>
            <p:cNvPr id="6" name="CuadroTexto 5"/>
            <p:cNvSpPr txBox="1"/>
            <p:nvPr/>
          </p:nvSpPr>
          <p:spPr>
            <a:xfrm>
              <a:off x="0" y="6341042"/>
              <a:ext cx="6908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3200" dirty="0" smtClean="0">
                  <a:solidFill>
                    <a:schemeClr val="accent1">
                      <a:lumMod val="50000"/>
                    </a:schemeClr>
                  </a:solidFill>
                  <a:latin typeface="Berlin Sans FB" panose="020E0602020502020306" pitchFamily="34" charset="0"/>
                </a:rPr>
                <a:t>Plan Estratégico 2024-2028</a:t>
              </a:r>
              <a:endParaRPr lang="es-ES" sz="3200" dirty="0">
                <a:solidFill>
                  <a:schemeClr val="accent1">
                    <a:lumMod val="50000"/>
                  </a:schemeClr>
                </a:solidFill>
                <a:latin typeface="Berlin Sans FB" panose="020E0602020502020306" pitchFamily="34" charset="0"/>
              </a:endParaRPr>
            </a:p>
          </p:txBody>
        </p:sp>
        <p:pic>
          <p:nvPicPr>
            <p:cNvPr id="12" name="Imagen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05381" y="6472710"/>
              <a:ext cx="1366535" cy="306507"/>
            </a:xfrm>
            <a:prstGeom prst="rect">
              <a:avLst/>
            </a:prstGeom>
            <a:effectLst>
              <a:glow rad="127000">
                <a:schemeClr val="tx2"/>
              </a:glow>
            </a:effectLst>
          </p:spPr>
        </p:pic>
      </p:grpSp>
      <p:sp>
        <p:nvSpPr>
          <p:cNvPr id="8" name="CuadroTexto 7"/>
          <p:cNvSpPr txBox="1"/>
          <p:nvPr/>
        </p:nvSpPr>
        <p:spPr>
          <a:xfrm>
            <a:off x="63770" y="0"/>
            <a:ext cx="116549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dirty="0" smtClean="0">
                <a:solidFill>
                  <a:schemeClr val="accent1">
                    <a:lumMod val="50000"/>
                  </a:schemeClr>
                </a:solidFill>
                <a:latin typeface="Berlin Sans FB" panose="020E0602020502020306" pitchFamily="34" charset="0"/>
              </a:rPr>
              <a:t>Meta 5: Gestionar el conocimiento</a:t>
            </a:r>
            <a:endParaRPr lang="es-ES" sz="2800" dirty="0">
              <a:solidFill>
                <a:schemeClr val="accent1">
                  <a:lumMod val="50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493486" y="792333"/>
            <a:ext cx="110744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b="1" dirty="0">
                <a:solidFill>
                  <a:schemeClr val="accent1">
                    <a:lumMod val="50000"/>
                  </a:schemeClr>
                </a:solidFill>
              </a:rPr>
              <a:t>5</a:t>
            </a:r>
            <a:r>
              <a:rPr lang="es-ES_tradnl" sz="2800" b="1" dirty="0" smtClean="0">
                <a:solidFill>
                  <a:schemeClr val="accent1">
                    <a:lumMod val="50000"/>
                  </a:schemeClr>
                </a:solidFill>
              </a:rPr>
              <a:t>.1. </a:t>
            </a:r>
            <a:r>
              <a:rPr lang="es-ES" sz="2800" b="1" dirty="0" smtClean="0">
                <a:solidFill>
                  <a:schemeClr val="accent1">
                    <a:lumMod val="50000"/>
                  </a:schemeClr>
                </a:solidFill>
              </a:rPr>
              <a:t>Formación</a:t>
            </a:r>
            <a:endParaRPr lang="es-ES_tradnl" sz="2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r>
              <a:rPr lang="es-ES" sz="2800" dirty="0" smtClean="0">
                <a:solidFill>
                  <a:schemeClr val="accent1">
                    <a:lumMod val="50000"/>
                  </a:schemeClr>
                </a:solidFill>
              </a:rPr>
              <a:t>5.1.1</a:t>
            </a:r>
            <a:r>
              <a:rPr lang="es-ES" sz="2800" dirty="0">
                <a:solidFill>
                  <a:schemeClr val="accent1">
                    <a:lumMod val="50000"/>
                  </a:schemeClr>
                </a:solidFill>
              </a:rPr>
              <a:t>. Capacitar al personal de las Administraciones Públicas de Navarra</a:t>
            </a:r>
            <a:endParaRPr lang="es-ES" sz="28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r>
              <a:rPr lang="es-ES_tradnl" sz="2800" dirty="0" smtClean="0">
                <a:solidFill>
                  <a:schemeClr val="accent1">
                    <a:lumMod val="50000"/>
                  </a:schemeClr>
                </a:solidFill>
              </a:rPr>
              <a:t>5.1.2. </a:t>
            </a:r>
            <a:r>
              <a:rPr lang="es-ES" sz="2800" dirty="0">
                <a:solidFill>
                  <a:schemeClr val="accent1">
                    <a:lumMod val="50000"/>
                  </a:schemeClr>
                </a:solidFill>
              </a:rPr>
              <a:t>Capacitar al personal de las entidades locales (Foro </a:t>
            </a:r>
            <a:r>
              <a:rPr lang="es-ES" sz="2800" dirty="0" smtClean="0">
                <a:solidFill>
                  <a:schemeClr val="accent1">
                    <a:lumMod val="50000"/>
                  </a:schemeClr>
                </a:solidFill>
              </a:rPr>
              <a:t>EELL</a:t>
            </a:r>
            <a:r>
              <a:rPr lang="es-ES" sz="2800" dirty="0">
                <a:solidFill>
                  <a:schemeClr val="accent1">
                    <a:lumMod val="50000"/>
                  </a:schemeClr>
                </a:solidFill>
              </a:rPr>
              <a:t>)</a:t>
            </a:r>
            <a:endParaRPr lang="es-ES" sz="28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r>
              <a:rPr lang="es-ES_tradnl" sz="2800" dirty="0" smtClean="0">
                <a:solidFill>
                  <a:schemeClr val="accent1">
                    <a:lumMod val="50000"/>
                  </a:schemeClr>
                </a:solidFill>
              </a:rPr>
              <a:t>5.1.3</a:t>
            </a:r>
            <a:r>
              <a:rPr lang="es-ES_tradnl" sz="2800" dirty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es-ES" sz="2800" dirty="0">
                <a:solidFill>
                  <a:schemeClr val="accent1">
                    <a:lumMod val="50000"/>
                  </a:schemeClr>
                </a:solidFill>
              </a:rPr>
              <a:t>Desplegar ofertas formativas para el resto de la sociedad</a:t>
            </a:r>
            <a:endParaRPr lang="es-ES_tradnl" sz="28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s-ES" sz="2800" b="1" dirty="0" smtClean="0">
                <a:solidFill>
                  <a:schemeClr val="accent1">
                    <a:lumMod val="50000"/>
                  </a:schemeClr>
                </a:solidFill>
              </a:rPr>
              <a:t>5.2</a:t>
            </a:r>
            <a:r>
              <a:rPr lang="es-ES" sz="2800" b="1" dirty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es-ES" sz="2800" b="1" dirty="0" smtClean="0">
                <a:solidFill>
                  <a:schemeClr val="accent1">
                    <a:lumMod val="50000"/>
                  </a:schemeClr>
                </a:solidFill>
              </a:rPr>
              <a:t>Gestión del conocimiento</a:t>
            </a:r>
          </a:p>
          <a:p>
            <a:pPr lvl="1"/>
            <a:r>
              <a:rPr lang="es-ES_tradnl" sz="2800" dirty="0" smtClean="0">
                <a:solidFill>
                  <a:schemeClr val="accent1">
                    <a:lumMod val="50000"/>
                  </a:schemeClr>
                </a:solidFill>
              </a:rPr>
              <a:t>5.2.1</a:t>
            </a:r>
            <a:r>
              <a:rPr lang="es-ES_tradnl" sz="2800" dirty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es-ES" sz="2800" dirty="0">
                <a:solidFill>
                  <a:schemeClr val="accent1">
                    <a:lumMod val="50000"/>
                  </a:schemeClr>
                </a:solidFill>
              </a:rPr>
              <a:t>El Geoportal como medio informativo y de integración de todos </a:t>
            </a:r>
            <a:r>
              <a:rPr lang="es-ES" sz="2800" dirty="0" smtClean="0">
                <a:solidFill>
                  <a:schemeClr val="accent1">
                    <a:lumMod val="50000"/>
                  </a:schemeClr>
                </a:solidFill>
              </a:rPr>
              <a:t>	los </a:t>
            </a:r>
            <a:r>
              <a:rPr lang="es-ES" sz="2800" dirty="0">
                <a:solidFill>
                  <a:schemeClr val="accent1">
                    <a:lumMod val="50000"/>
                  </a:schemeClr>
                </a:solidFill>
              </a:rPr>
              <a:t>recursos y servicios</a:t>
            </a:r>
          </a:p>
          <a:p>
            <a:pPr lvl="1"/>
            <a:r>
              <a:rPr lang="es-ES_tradnl" sz="2800" dirty="0">
                <a:solidFill>
                  <a:schemeClr val="accent1">
                    <a:lumMod val="50000"/>
                  </a:schemeClr>
                </a:solidFill>
              </a:rPr>
              <a:t>5</a:t>
            </a:r>
            <a:r>
              <a:rPr lang="es-ES_tradnl" sz="2800" dirty="0" smtClean="0">
                <a:solidFill>
                  <a:schemeClr val="accent1">
                    <a:lumMod val="50000"/>
                  </a:schemeClr>
                </a:solidFill>
              </a:rPr>
              <a:t>.2.2</a:t>
            </a:r>
            <a:r>
              <a:rPr lang="es-ES_tradnl" sz="2800" dirty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es-ES" sz="2800" dirty="0">
                <a:solidFill>
                  <a:schemeClr val="accent1">
                    <a:lumMod val="50000"/>
                  </a:schemeClr>
                </a:solidFill>
              </a:rPr>
              <a:t>El Portal del Conocimiento SITNA como recurso informativo y </a:t>
            </a:r>
            <a:r>
              <a:rPr lang="es-ES" sz="2800" dirty="0" smtClean="0">
                <a:solidFill>
                  <a:schemeClr val="accent1">
                    <a:lumMod val="50000"/>
                  </a:schemeClr>
                </a:solidFill>
              </a:rPr>
              <a:t>	formativo</a:t>
            </a:r>
          </a:p>
          <a:p>
            <a:pPr lvl="1"/>
            <a:r>
              <a:rPr lang="es-ES_tradnl" sz="2800" dirty="0" smtClean="0">
                <a:solidFill>
                  <a:schemeClr val="accent1">
                    <a:lumMod val="50000"/>
                  </a:schemeClr>
                </a:solidFill>
              </a:rPr>
              <a:t>5.2.3. </a:t>
            </a:r>
            <a:r>
              <a:rPr lang="es-ES" sz="2800" dirty="0">
                <a:solidFill>
                  <a:schemeClr val="accent1">
                    <a:lumMod val="50000"/>
                  </a:schemeClr>
                </a:solidFill>
              </a:rPr>
              <a:t>Participación en cursos, seminarios y jornadas</a:t>
            </a:r>
            <a:endParaRPr lang="es-ES_tradnl" sz="28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lvl="1"/>
            <a:r>
              <a:rPr lang="es-ES_tradnl" sz="2800" b="1" dirty="0">
                <a:solidFill>
                  <a:schemeClr val="accent1">
                    <a:lumMod val="50000"/>
                  </a:schemeClr>
                </a:solidFill>
              </a:rPr>
              <a:t>5.3. Participación y comunicación</a:t>
            </a:r>
          </a:p>
          <a:p>
            <a:pPr lvl="1"/>
            <a:r>
              <a:rPr lang="es-ES_tradnl" sz="2800" dirty="0" smtClean="0">
                <a:solidFill>
                  <a:schemeClr val="accent1">
                    <a:lumMod val="50000"/>
                  </a:schemeClr>
                </a:solidFill>
              </a:rPr>
              <a:t>5.3.1.</a:t>
            </a:r>
            <a:r>
              <a:rPr lang="es-ES" sz="2800" dirty="0">
                <a:solidFill>
                  <a:schemeClr val="accent1">
                    <a:lumMod val="50000"/>
                  </a:schemeClr>
                </a:solidFill>
              </a:rPr>
              <a:t> Promover la participación y </a:t>
            </a:r>
            <a:r>
              <a:rPr lang="es-ES" sz="2800" dirty="0" smtClean="0">
                <a:solidFill>
                  <a:schemeClr val="accent1">
                    <a:lumMod val="50000"/>
                  </a:schemeClr>
                </a:solidFill>
              </a:rPr>
              <a:t>transparencia</a:t>
            </a:r>
          </a:p>
          <a:p>
            <a:pPr lvl="1"/>
            <a:r>
              <a:rPr lang="es-ES_tradnl" sz="2800" dirty="0">
                <a:solidFill>
                  <a:schemeClr val="accent1">
                    <a:lumMod val="50000"/>
                  </a:schemeClr>
                </a:solidFill>
              </a:rPr>
              <a:t>5.3.2. Mejorar la comunicación global</a:t>
            </a:r>
            <a:endParaRPr lang="es-ES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9" name="Grupo 8"/>
          <p:cNvGrpSpPr/>
          <p:nvPr/>
        </p:nvGrpSpPr>
        <p:grpSpPr>
          <a:xfrm>
            <a:off x="7247274" y="95684"/>
            <a:ext cx="1537296" cy="533471"/>
            <a:chOff x="992" y="359370"/>
            <a:chExt cx="2321718" cy="1160859"/>
          </a:xfrm>
          <a:scene3d>
            <a:camera prst="orthographicFront"/>
            <a:lightRig rig="flat" dir="t"/>
          </a:scene3d>
        </p:grpSpPr>
        <p:sp>
          <p:nvSpPr>
            <p:cNvPr id="13" name="Rectángulo redondeado 12"/>
            <p:cNvSpPr/>
            <p:nvPr/>
          </p:nvSpPr>
          <p:spPr>
            <a:xfrm>
              <a:off x="992" y="359370"/>
              <a:ext cx="2321718" cy="1160859"/>
            </a:xfrm>
            <a:prstGeom prst="roundRect">
              <a:avLst>
                <a:gd name="adj" fmla="val 10000"/>
              </a:avLst>
            </a:prstGeom>
            <a:gradFill rotWithShape="0">
              <a:gsLst>
                <a:gs pos="0">
                  <a:schemeClr val="accent1">
                    <a:lumMod val="50000"/>
                  </a:schemeClr>
                </a:gs>
                <a:gs pos="50000">
                  <a:schemeClr val="accent1">
                    <a:hueOff val="0"/>
                    <a:satOff val="0"/>
                    <a:lumOff val="0"/>
                    <a:alphaOff val="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hueOff val="0"/>
                    <a:satOff val="0"/>
                    <a:lumOff val="0"/>
                    <a:alphaOff val="0"/>
                    <a:lumMod val="99000"/>
                    <a:satMod val="120000"/>
                    <a:shade val="78000"/>
                  </a:schemeClr>
                </a:gs>
              </a:gsLst>
            </a:gra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CuadroTexto 13"/>
            <p:cNvSpPr txBox="1"/>
            <p:nvPr/>
          </p:nvSpPr>
          <p:spPr>
            <a:xfrm>
              <a:off x="34992" y="393371"/>
              <a:ext cx="2253718" cy="109285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30480" rIns="45720" bIns="3048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_tradnl" sz="1400" kern="1200" dirty="0" smtClean="0"/>
                <a:t>3</a:t>
              </a:r>
            </a:p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_tradnl" sz="1400" dirty="0" smtClean="0"/>
                <a:t>Objetivos</a:t>
              </a:r>
              <a:endParaRPr lang="es-ES" sz="1400" kern="1200" dirty="0"/>
            </a:p>
          </p:txBody>
        </p:sp>
      </p:grpSp>
      <p:grpSp>
        <p:nvGrpSpPr>
          <p:cNvPr id="15" name="Grupo 14"/>
          <p:cNvGrpSpPr/>
          <p:nvPr/>
        </p:nvGrpSpPr>
        <p:grpSpPr>
          <a:xfrm>
            <a:off x="8890070" y="96264"/>
            <a:ext cx="1560144" cy="549095"/>
            <a:chOff x="992" y="359370"/>
            <a:chExt cx="2321718" cy="1194858"/>
          </a:xfrm>
          <a:scene3d>
            <a:camera prst="orthographicFront"/>
            <a:lightRig rig="flat" dir="t"/>
          </a:scene3d>
        </p:grpSpPr>
        <p:sp>
          <p:nvSpPr>
            <p:cNvPr id="16" name="Rectángulo redondeado 15"/>
            <p:cNvSpPr/>
            <p:nvPr/>
          </p:nvSpPr>
          <p:spPr>
            <a:xfrm>
              <a:off x="992" y="359370"/>
              <a:ext cx="2321718" cy="1160859"/>
            </a:xfrm>
            <a:prstGeom prst="roundRect">
              <a:avLst>
                <a:gd name="adj" fmla="val 10000"/>
              </a:avLst>
            </a:prstGeom>
            <a:gradFill rotWithShape="0">
              <a:gsLst>
                <a:gs pos="0">
                  <a:schemeClr val="accent1">
                    <a:lumMod val="50000"/>
                  </a:schemeClr>
                </a:gs>
                <a:gs pos="50000">
                  <a:schemeClr val="accent1">
                    <a:hueOff val="0"/>
                    <a:satOff val="0"/>
                    <a:lumOff val="0"/>
                    <a:alphaOff val="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hueOff val="0"/>
                    <a:satOff val="0"/>
                    <a:lumOff val="0"/>
                    <a:alphaOff val="0"/>
                    <a:lumMod val="99000"/>
                    <a:satMod val="120000"/>
                    <a:shade val="78000"/>
                  </a:schemeClr>
                </a:gs>
              </a:gsLst>
            </a:gra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CuadroTexto 16"/>
            <p:cNvSpPr txBox="1"/>
            <p:nvPr/>
          </p:nvSpPr>
          <p:spPr>
            <a:xfrm>
              <a:off x="34992" y="393369"/>
              <a:ext cx="2253717" cy="116085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30480" rIns="45720" bIns="3048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_tradnl" sz="1400" kern="1200" dirty="0" smtClean="0"/>
                <a:t>8</a:t>
              </a:r>
            </a:p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_tradnl" sz="1400" dirty="0" smtClean="0"/>
                <a:t>Líneas Estratégicas</a:t>
              </a:r>
              <a:endParaRPr lang="es-ES" sz="1400" kern="1200" dirty="0"/>
            </a:p>
          </p:txBody>
        </p:sp>
      </p:grpSp>
      <p:grpSp>
        <p:nvGrpSpPr>
          <p:cNvPr id="18" name="Grupo 17"/>
          <p:cNvGrpSpPr/>
          <p:nvPr/>
        </p:nvGrpSpPr>
        <p:grpSpPr>
          <a:xfrm>
            <a:off x="10557132" y="96265"/>
            <a:ext cx="1514784" cy="533471"/>
            <a:chOff x="992" y="359370"/>
            <a:chExt cx="2321718" cy="1160859"/>
          </a:xfrm>
          <a:scene3d>
            <a:camera prst="orthographicFront"/>
            <a:lightRig rig="flat" dir="t"/>
          </a:scene3d>
        </p:grpSpPr>
        <p:sp>
          <p:nvSpPr>
            <p:cNvPr id="19" name="Rectángulo redondeado 18"/>
            <p:cNvSpPr/>
            <p:nvPr/>
          </p:nvSpPr>
          <p:spPr>
            <a:xfrm>
              <a:off x="992" y="359370"/>
              <a:ext cx="2321718" cy="1160859"/>
            </a:xfrm>
            <a:prstGeom prst="roundRect">
              <a:avLst>
                <a:gd name="adj" fmla="val 10000"/>
              </a:avLst>
            </a:prstGeom>
            <a:gradFill rotWithShape="0">
              <a:gsLst>
                <a:gs pos="0">
                  <a:schemeClr val="accent1">
                    <a:lumMod val="50000"/>
                  </a:schemeClr>
                </a:gs>
                <a:gs pos="50000">
                  <a:schemeClr val="accent1">
                    <a:hueOff val="0"/>
                    <a:satOff val="0"/>
                    <a:lumOff val="0"/>
                    <a:alphaOff val="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hueOff val="0"/>
                    <a:satOff val="0"/>
                    <a:lumOff val="0"/>
                    <a:alphaOff val="0"/>
                    <a:lumMod val="99000"/>
                    <a:satMod val="120000"/>
                    <a:shade val="78000"/>
                  </a:schemeClr>
                </a:gs>
              </a:gsLst>
            </a:gra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CuadroTexto 19"/>
            <p:cNvSpPr txBox="1"/>
            <p:nvPr/>
          </p:nvSpPr>
          <p:spPr>
            <a:xfrm>
              <a:off x="34992" y="393371"/>
              <a:ext cx="2253718" cy="109286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30480" rIns="45720" bIns="3048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_tradnl" sz="1400" kern="1200" dirty="0" smtClean="0"/>
                <a:t>22</a:t>
              </a:r>
            </a:p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_tradnl" sz="1400" dirty="0" smtClean="0"/>
                <a:t>Acciones</a:t>
              </a:r>
              <a:endParaRPr lang="es-ES" sz="14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963037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0" y="6341042"/>
            <a:ext cx="12192000" cy="584775"/>
            <a:chOff x="0" y="6341042"/>
            <a:chExt cx="12192000" cy="584775"/>
          </a:xfrm>
        </p:grpSpPr>
        <p:pic>
          <p:nvPicPr>
            <p:cNvPr id="3" name="Imagen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408860"/>
              <a:ext cx="12192000" cy="449140"/>
            </a:xfrm>
            <a:prstGeom prst="rect">
              <a:avLst/>
            </a:prstGeom>
          </p:spPr>
        </p:pic>
        <p:sp>
          <p:nvSpPr>
            <p:cNvPr id="6" name="CuadroTexto 5"/>
            <p:cNvSpPr txBox="1"/>
            <p:nvPr/>
          </p:nvSpPr>
          <p:spPr>
            <a:xfrm>
              <a:off x="0" y="6341042"/>
              <a:ext cx="6908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3200" dirty="0" smtClean="0">
                  <a:solidFill>
                    <a:schemeClr val="accent1">
                      <a:lumMod val="50000"/>
                    </a:schemeClr>
                  </a:solidFill>
                  <a:latin typeface="Berlin Sans FB" panose="020E0602020502020306" pitchFamily="34" charset="0"/>
                </a:rPr>
                <a:t>Plan Estratégico 2024-2028</a:t>
              </a:r>
              <a:endParaRPr lang="es-ES" sz="3200" dirty="0">
                <a:solidFill>
                  <a:schemeClr val="accent1">
                    <a:lumMod val="50000"/>
                  </a:schemeClr>
                </a:solidFill>
                <a:latin typeface="Berlin Sans FB" panose="020E0602020502020306" pitchFamily="34" charset="0"/>
              </a:endParaRPr>
            </a:p>
          </p:txBody>
        </p:sp>
        <p:pic>
          <p:nvPicPr>
            <p:cNvPr id="12" name="Imagen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05381" y="6472710"/>
              <a:ext cx="1366535" cy="306507"/>
            </a:xfrm>
            <a:prstGeom prst="rect">
              <a:avLst/>
            </a:prstGeom>
            <a:effectLst>
              <a:glow rad="127000">
                <a:schemeClr val="tx2"/>
              </a:glow>
            </a:effectLst>
          </p:spPr>
        </p:pic>
      </p:grpSp>
      <p:sp>
        <p:nvSpPr>
          <p:cNvPr id="8" name="CuadroTexto 7"/>
          <p:cNvSpPr txBox="1"/>
          <p:nvPr/>
        </p:nvSpPr>
        <p:spPr>
          <a:xfrm>
            <a:off x="63770" y="0"/>
            <a:ext cx="116549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dirty="0" smtClean="0">
                <a:solidFill>
                  <a:schemeClr val="accent1">
                    <a:lumMod val="50000"/>
                  </a:schemeClr>
                </a:solidFill>
                <a:latin typeface="Berlin Sans FB" panose="020E0602020502020306" pitchFamily="34" charset="0"/>
              </a:rPr>
              <a:t>Meta 6: Cooperación y colaboración</a:t>
            </a:r>
            <a:endParaRPr lang="es-ES" sz="2800" dirty="0">
              <a:solidFill>
                <a:schemeClr val="accent1">
                  <a:lumMod val="50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493486" y="792333"/>
            <a:ext cx="110744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200" b="1" dirty="0" smtClean="0">
                <a:solidFill>
                  <a:schemeClr val="accent1">
                    <a:lumMod val="50000"/>
                  </a:schemeClr>
                </a:solidFill>
              </a:rPr>
              <a:t>6.1. </a:t>
            </a:r>
            <a:r>
              <a:rPr lang="es-ES" sz="2200" b="1" dirty="0">
                <a:solidFill>
                  <a:schemeClr val="accent1">
                    <a:lumMod val="50000"/>
                  </a:schemeClr>
                </a:solidFill>
              </a:rPr>
              <a:t>Colaboración con los distintos niveles institucionales</a:t>
            </a:r>
            <a:endParaRPr lang="es-ES_tradnl" sz="22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r>
              <a:rPr lang="es-ES" sz="2200" dirty="0" smtClean="0">
                <a:solidFill>
                  <a:schemeClr val="accent1">
                    <a:lumMod val="50000"/>
                  </a:schemeClr>
                </a:solidFill>
              </a:rPr>
              <a:t>6.1.1</a:t>
            </a:r>
            <a:r>
              <a:rPr lang="es-ES" sz="2200" dirty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es-ES" sz="2200" dirty="0" smtClean="0">
                <a:solidFill>
                  <a:schemeClr val="accent1">
                    <a:lumMod val="50000"/>
                  </a:schemeClr>
                </a:solidFill>
              </a:rPr>
              <a:t>Europa</a:t>
            </a:r>
          </a:p>
          <a:p>
            <a:pPr lvl="1"/>
            <a:r>
              <a:rPr lang="es-ES_tradnl" sz="2200" dirty="0" smtClean="0">
                <a:solidFill>
                  <a:schemeClr val="accent1">
                    <a:lumMod val="50000"/>
                  </a:schemeClr>
                </a:solidFill>
              </a:rPr>
              <a:t>6.1.2. </a:t>
            </a:r>
            <a:r>
              <a:rPr lang="es-ES" sz="2200" dirty="0" smtClean="0">
                <a:solidFill>
                  <a:schemeClr val="accent1">
                    <a:lumMod val="50000"/>
                  </a:schemeClr>
                </a:solidFill>
              </a:rPr>
              <a:t>Administración General del Estado</a:t>
            </a:r>
          </a:p>
          <a:p>
            <a:pPr lvl="1"/>
            <a:r>
              <a:rPr lang="es-ES_tradnl" sz="2200" dirty="0" smtClean="0">
                <a:solidFill>
                  <a:schemeClr val="accent1">
                    <a:lumMod val="50000"/>
                  </a:schemeClr>
                </a:solidFill>
              </a:rPr>
              <a:t>6.1.3</a:t>
            </a:r>
            <a:r>
              <a:rPr lang="es-ES_tradnl" sz="2200" dirty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es-ES" sz="2200" dirty="0">
                <a:solidFill>
                  <a:schemeClr val="accent1">
                    <a:lumMod val="50000"/>
                  </a:schemeClr>
                </a:solidFill>
              </a:rPr>
              <a:t>Otras administraciones en el ámbito regional y local</a:t>
            </a:r>
            <a:endParaRPr lang="es-ES_tradnl" sz="22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s-ES" sz="2200" b="1" dirty="0" smtClean="0">
                <a:solidFill>
                  <a:schemeClr val="accent1">
                    <a:lumMod val="50000"/>
                  </a:schemeClr>
                </a:solidFill>
              </a:rPr>
              <a:t>6.2</a:t>
            </a:r>
            <a:r>
              <a:rPr lang="es-ES" sz="2200" b="1" dirty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es-ES" sz="2200" b="1" dirty="0" smtClean="0">
                <a:solidFill>
                  <a:schemeClr val="accent1">
                    <a:lumMod val="50000"/>
                  </a:schemeClr>
                </a:solidFill>
              </a:rPr>
              <a:t>Administración Local en Navarra</a:t>
            </a:r>
          </a:p>
          <a:p>
            <a:pPr lvl="1"/>
            <a:r>
              <a:rPr lang="es-ES_tradnl" sz="2200" dirty="0" smtClean="0">
                <a:solidFill>
                  <a:schemeClr val="accent1">
                    <a:lumMod val="50000"/>
                  </a:schemeClr>
                </a:solidFill>
              </a:rPr>
              <a:t>6.2.1</a:t>
            </a:r>
            <a:r>
              <a:rPr lang="es-ES_tradnl" sz="2200" dirty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es-ES" sz="2200" dirty="0">
                <a:solidFill>
                  <a:schemeClr val="accent1">
                    <a:lumMod val="50000"/>
                  </a:schemeClr>
                </a:solidFill>
              </a:rPr>
              <a:t>Potenciar el Foro SITNA de Entidades </a:t>
            </a:r>
            <a:r>
              <a:rPr lang="es-ES" sz="2200" dirty="0" smtClean="0">
                <a:solidFill>
                  <a:schemeClr val="accent1">
                    <a:lumMod val="50000"/>
                  </a:schemeClr>
                </a:solidFill>
              </a:rPr>
              <a:t>Locales</a:t>
            </a:r>
            <a:endParaRPr lang="es-ES" sz="2200" dirty="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r>
              <a:rPr lang="es-ES_tradnl" sz="2200" dirty="0" smtClean="0">
                <a:solidFill>
                  <a:schemeClr val="accent1">
                    <a:lumMod val="50000"/>
                  </a:schemeClr>
                </a:solidFill>
              </a:rPr>
              <a:t>6.2.2</a:t>
            </a:r>
            <a:r>
              <a:rPr lang="es-ES_tradnl" sz="2200" dirty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es-ES" sz="2200" dirty="0">
                <a:solidFill>
                  <a:schemeClr val="accent1">
                    <a:lumMod val="50000"/>
                  </a:schemeClr>
                </a:solidFill>
              </a:rPr>
              <a:t>Potenciar la integración de información procedente de las </a:t>
            </a:r>
            <a:r>
              <a:rPr lang="es-ES" sz="2200" dirty="0" smtClean="0">
                <a:solidFill>
                  <a:schemeClr val="accent1">
                    <a:lumMod val="50000"/>
                  </a:schemeClr>
                </a:solidFill>
              </a:rPr>
              <a:t>	Entidades </a:t>
            </a:r>
            <a:r>
              <a:rPr lang="es-ES" sz="2200" dirty="0">
                <a:solidFill>
                  <a:schemeClr val="accent1">
                    <a:lumMod val="50000"/>
                  </a:schemeClr>
                </a:solidFill>
              </a:rPr>
              <a:t>Locales</a:t>
            </a:r>
            <a:endParaRPr lang="es-ES" sz="22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r>
              <a:rPr lang="es-ES_tradnl" sz="2200" dirty="0" smtClean="0">
                <a:solidFill>
                  <a:schemeClr val="accent1">
                    <a:lumMod val="50000"/>
                  </a:schemeClr>
                </a:solidFill>
              </a:rPr>
              <a:t>6.2.3. </a:t>
            </a:r>
            <a:r>
              <a:rPr lang="es-ES" sz="2200" dirty="0">
                <a:solidFill>
                  <a:schemeClr val="accent1">
                    <a:lumMod val="50000"/>
                  </a:schemeClr>
                </a:solidFill>
              </a:rPr>
              <a:t>Renovar las fórmulas de colaboración con las Entidades Locales</a:t>
            </a:r>
            <a:endParaRPr lang="es-ES_tradnl" sz="22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lvl="1"/>
            <a:r>
              <a:rPr lang="es-ES_tradnl" sz="2200" b="1" dirty="0" smtClean="0">
                <a:solidFill>
                  <a:schemeClr val="accent1">
                    <a:lumMod val="50000"/>
                  </a:schemeClr>
                </a:solidFill>
              </a:rPr>
              <a:t>6.3</a:t>
            </a:r>
            <a:r>
              <a:rPr lang="es-ES_tradnl" sz="2200" b="1" dirty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es-ES_tradnl" sz="2200" b="1" dirty="0" smtClean="0">
                <a:solidFill>
                  <a:schemeClr val="accent1">
                    <a:lumMod val="50000"/>
                  </a:schemeClr>
                </a:solidFill>
              </a:rPr>
              <a:t>Colaboración con el ámbito educativo</a:t>
            </a:r>
            <a:endParaRPr lang="es-ES_tradnl" sz="2200" b="1" dirty="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r>
              <a:rPr lang="es-ES_tradnl" sz="2200" dirty="0" smtClean="0">
                <a:solidFill>
                  <a:schemeClr val="accent1">
                    <a:lumMod val="50000"/>
                  </a:schemeClr>
                </a:solidFill>
              </a:rPr>
              <a:t>6.3.1.</a:t>
            </a:r>
            <a:r>
              <a:rPr lang="es-ES" sz="2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ES" sz="2200" dirty="0" smtClean="0">
                <a:solidFill>
                  <a:schemeClr val="accent1">
                    <a:lumMod val="50000"/>
                  </a:schemeClr>
                </a:solidFill>
              </a:rPr>
              <a:t>Acuerdo de colaboración con la UPNA</a:t>
            </a:r>
          </a:p>
          <a:p>
            <a:pPr lvl="1"/>
            <a:r>
              <a:rPr lang="es-ES_tradnl" sz="2200" dirty="0" smtClean="0">
                <a:solidFill>
                  <a:schemeClr val="accent1">
                    <a:lumMod val="50000"/>
                  </a:schemeClr>
                </a:solidFill>
              </a:rPr>
              <a:t>6.3.2</a:t>
            </a:r>
            <a:r>
              <a:rPr lang="es-ES_tradnl" sz="2200" dirty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es-ES_tradnl" sz="2200" dirty="0" smtClean="0">
                <a:solidFill>
                  <a:schemeClr val="accent1">
                    <a:lumMod val="50000"/>
                  </a:schemeClr>
                </a:solidFill>
              </a:rPr>
              <a:t>Otras entidades del ámbito educativo</a:t>
            </a:r>
          </a:p>
          <a:p>
            <a:pPr marL="0" lvl="1"/>
            <a:r>
              <a:rPr lang="es-ES_tradnl" sz="2200" b="1" dirty="0">
                <a:solidFill>
                  <a:schemeClr val="accent1">
                    <a:lumMod val="50000"/>
                  </a:schemeClr>
                </a:solidFill>
              </a:rPr>
              <a:t>6.4. Colaboración con otras iniciativas</a:t>
            </a:r>
          </a:p>
          <a:p>
            <a:pPr lvl="1"/>
            <a:r>
              <a:rPr lang="es-ES_tradnl" sz="2200" dirty="0" smtClean="0">
                <a:solidFill>
                  <a:schemeClr val="accent1">
                    <a:lumMod val="50000"/>
                  </a:schemeClr>
                </a:solidFill>
              </a:rPr>
              <a:t>6.4.1. Colaboración con iniciativas de terceros</a:t>
            </a:r>
          </a:p>
          <a:p>
            <a:pPr lvl="1"/>
            <a:r>
              <a:rPr lang="es-ES_tradnl" sz="2200" dirty="0" smtClean="0">
                <a:solidFill>
                  <a:schemeClr val="accent1">
                    <a:lumMod val="50000"/>
                  </a:schemeClr>
                </a:solidFill>
              </a:rPr>
              <a:t>6.4.2. Colaboración en proyectos empresariales específicos</a:t>
            </a:r>
          </a:p>
          <a:p>
            <a:pPr lvl="1"/>
            <a:r>
              <a:rPr lang="es-ES_tradnl" sz="2200" dirty="0" smtClean="0">
                <a:solidFill>
                  <a:schemeClr val="accent1">
                    <a:lumMod val="50000"/>
                  </a:schemeClr>
                </a:solidFill>
              </a:rPr>
              <a:t>6.4.3. Colaboración con empresas TIC</a:t>
            </a:r>
            <a:endParaRPr lang="es-ES" sz="2200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9" name="Grupo 8"/>
          <p:cNvGrpSpPr/>
          <p:nvPr/>
        </p:nvGrpSpPr>
        <p:grpSpPr>
          <a:xfrm>
            <a:off x="7247274" y="95684"/>
            <a:ext cx="1537296" cy="533471"/>
            <a:chOff x="992" y="359370"/>
            <a:chExt cx="2321718" cy="1160859"/>
          </a:xfrm>
          <a:scene3d>
            <a:camera prst="orthographicFront"/>
            <a:lightRig rig="flat" dir="t"/>
          </a:scene3d>
        </p:grpSpPr>
        <p:sp>
          <p:nvSpPr>
            <p:cNvPr id="13" name="Rectángulo redondeado 12"/>
            <p:cNvSpPr/>
            <p:nvPr/>
          </p:nvSpPr>
          <p:spPr>
            <a:xfrm>
              <a:off x="992" y="359370"/>
              <a:ext cx="2321718" cy="1160859"/>
            </a:xfrm>
            <a:prstGeom prst="roundRect">
              <a:avLst>
                <a:gd name="adj" fmla="val 10000"/>
              </a:avLst>
            </a:prstGeom>
            <a:gradFill rotWithShape="0">
              <a:gsLst>
                <a:gs pos="0">
                  <a:schemeClr val="accent1">
                    <a:lumMod val="50000"/>
                  </a:schemeClr>
                </a:gs>
                <a:gs pos="50000">
                  <a:schemeClr val="accent1">
                    <a:hueOff val="0"/>
                    <a:satOff val="0"/>
                    <a:lumOff val="0"/>
                    <a:alphaOff val="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hueOff val="0"/>
                    <a:satOff val="0"/>
                    <a:lumOff val="0"/>
                    <a:alphaOff val="0"/>
                    <a:lumMod val="99000"/>
                    <a:satMod val="120000"/>
                    <a:shade val="78000"/>
                  </a:schemeClr>
                </a:gs>
              </a:gsLst>
            </a:gra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CuadroTexto 13"/>
            <p:cNvSpPr txBox="1"/>
            <p:nvPr/>
          </p:nvSpPr>
          <p:spPr>
            <a:xfrm>
              <a:off x="34992" y="393371"/>
              <a:ext cx="2253718" cy="109285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30480" rIns="45720" bIns="3048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_tradnl" sz="1400" kern="1200" dirty="0" smtClean="0"/>
                <a:t>4</a:t>
              </a:r>
            </a:p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_tradnl" sz="1400" dirty="0" smtClean="0"/>
                <a:t>Objetivos</a:t>
              </a:r>
              <a:endParaRPr lang="es-ES" sz="1400" kern="1200" dirty="0"/>
            </a:p>
          </p:txBody>
        </p:sp>
      </p:grpSp>
      <p:grpSp>
        <p:nvGrpSpPr>
          <p:cNvPr id="15" name="Grupo 14"/>
          <p:cNvGrpSpPr/>
          <p:nvPr/>
        </p:nvGrpSpPr>
        <p:grpSpPr>
          <a:xfrm>
            <a:off x="8890070" y="96264"/>
            <a:ext cx="1560144" cy="549095"/>
            <a:chOff x="992" y="359370"/>
            <a:chExt cx="2321718" cy="1194858"/>
          </a:xfrm>
          <a:scene3d>
            <a:camera prst="orthographicFront"/>
            <a:lightRig rig="flat" dir="t"/>
          </a:scene3d>
        </p:grpSpPr>
        <p:sp>
          <p:nvSpPr>
            <p:cNvPr id="16" name="Rectángulo redondeado 15"/>
            <p:cNvSpPr/>
            <p:nvPr/>
          </p:nvSpPr>
          <p:spPr>
            <a:xfrm>
              <a:off x="992" y="359370"/>
              <a:ext cx="2321718" cy="1160859"/>
            </a:xfrm>
            <a:prstGeom prst="roundRect">
              <a:avLst>
                <a:gd name="adj" fmla="val 10000"/>
              </a:avLst>
            </a:prstGeom>
            <a:gradFill rotWithShape="0">
              <a:gsLst>
                <a:gs pos="0">
                  <a:schemeClr val="accent1">
                    <a:lumMod val="50000"/>
                  </a:schemeClr>
                </a:gs>
                <a:gs pos="50000">
                  <a:schemeClr val="accent1">
                    <a:hueOff val="0"/>
                    <a:satOff val="0"/>
                    <a:lumOff val="0"/>
                    <a:alphaOff val="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hueOff val="0"/>
                    <a:satOff val="0"/>
                    <a:lumOff val="0"/>
                    <a:alphaOff val="0"/>
                    <a:lumMod val="99000"/>
                    <a:satMod val="120000"/>
                    <a:shade val="78000"/>
                  </a:schemeClr>
                </a:gs>
              </a:gsLst>
            </a:gra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CuadroTexto 16"/>
            <p:cNvSpPr txBox="1"/>
            <p:nvPr/>
          </p:nvSpPr>
          <p:spPr>
            <a:xfrm>
              <a:off x="34992" y="393369"/>
              <a:ext cx="2253717" cy="116085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30480" rIns="45720" bIns="3048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_tradnl" sz="1400" kern="1200" dirty="0" smtClean="0"/>
                <a:t>11</a:t>
              </a:r>
            </a:p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_tradnl" sz="1400" dirty="0" smtClean="0"/>
                <a:t>Líneas Estratégicas</a:t>
              </a:r>
              <a:endParaRPr lang="es-ES" sz="1400" kern="1200" dirty="0"/>
            </a:p>
          </p:txBody>
        </p:sp>
      </p:grpSp>
      <p:grpSp>
        <p:nvGrpSpPr>
          <p:cNvPr id="18" name="Grupo 17"/>
          <p:cNvGrpSpPr/>
          <p:nvPr/>
        </p:nvGrpSpPr>
        <p:grpSpPr>
          <a:xfrm>
            <a:off x="10557132" y="96265"/>
            <a:ext cx="1514784" cy="533471"/>
            <a:chOff x="992" y="359370"/>
            <a:chExt cx="2321718" cy="1160859"/>
          </a:xfrm>
          <a:scene3d>
            <a:camera prst="orthographicFront"/>
            <a:lightRig rig="flat" dir="t"/>
          </a:scene3d>
        </p:grpSpPr>
        <p:sp>
          <p:nvSpPr>
            <p:cNvPr id="19" name="Rectángulo redondeado 18"/>
            <p:cNvSpPr/>
            <p:nvPr/>
          </p:nvSpPr>
          <p:spPr>
            <a:xfrm>
              <a:off x="992" y="359370"/>
              <a:ext cx="2321718" cy="1160859"/>
            </a:xfrm>
            <a:prstGeom prst="roundRect">
              <a:avLst>
                <a:gd name="adj" fmla="val 10000"/>
              </a:avLst>
            </a:prstGeom>
            <a:gradFill rotWithShape="0">
              <a:gsLst>
                <a:gs pos="0">
                  <a:schemeClr val="accent1">
                    <a:lumMod val="50000"/>
                  </a:schemeClr>
                </a:gs>
                <a:gs pos="50000">
                  <a:schemeClr val="accent1">
                    <a:hueOff val="0"/>
                    <a:satOff val="0"/>
                    <a:lumOff val="0"/>
                    <a:alphaOff val="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hueOff val="0"/>
                    <a:satOff val="0"/>
                    <a:lumOff val="0"/>
                    <a:alphaOff val="0"/>
                    <a:lumMod val="99000"/>
                    <a:satMod val="120000"/>
                    <a:shade val="78000"/>
                  </a:schemeClr>
                </a:gs>
              </a:gsLst>
            </a:gra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CuadroTexto 19"/>
            <p:cNvSpPr txBox="1"/>
            <p:nvPr/>
          </p:nvSpPr>
          <p:spPr>
            <a:xfrm>
              <a:off x="34992" y="393371"/>
              <a:ext cx="2253718" cy="109286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30480" rIns="45720" bIns="3048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_tradnl" sz="1400" kern="1200" dirty="0" smtClean="0"/>
                <a:t>33</a:t>
              </a:r>
            </a:p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_tradnl" sz="1400" dirty="0" smtClean="0"/>
                <a:t>Acciones</a:t>
              </a:r>
              <a:endParaRPr lang="es-ES" sz="14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232137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949949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507228" y="6095837"/>
            <a:ext cx="116549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 smtClean="0">
                <a:solidFill>
                  <a:schemeClr val="accent1">
                    <a:lumMod val="50000"/>
                  </a:schemeClr>
                </a:solidFill>
                <a:latin typeface="Berlin Sans FB" panose="020E0602020502020306" pitchFamily="34" charset="0"/>
              </a:rPr>
              <a:t>Muchas gracias / </a:t>
            </a:r>
            <a:r>
              <a:rPr lang="es-ES" sz="2800" dirty="0" err="1" smtClean="0">
                <a:solidFill>
                  <a:schemeClr val="accent1">
                    <a:lumMod val="50000"/>
                  </a:schemeClr>
                </a:solidFill>
                <a:latin typeface="Berlin Sans FB" panose="020E0602020502020306" pitchFamily="34" charset="0"/>
              </a:rPr>
              <a:t>Eskerrik</a:t>
            </a:r>
            <a:r>
              <a:rPr lang="es-ES" sz="2800" dirty="0" smtClean="0">
                <a:solidFill>
                  <a:schemeClr val="accent1">
                    <a:lumMod val="50000"/>
                  </a:schemeClr>
                </a:solidFill>
                <a:latin typeface="Berlin Sans FB" panose="020E0602020502020306" pitchFamily="34" charset="0"/>
              </a:rPr>
              <a:t> </a:t>
            </a:r>
            <a:r>
              <a:rPr lang="es-ES" sz="2800" dirty="0" err="1" smtClean="0">
                <a:solidFill>
                  <a:schemeClr val="accent1">
                    <a:lumMod val="50000"/>
                  </a:schemeClr>
                </a:solidFill>
                <a:latin typeface="Berlin Sans FB" panose="020E0602020502020306" pitchFamily="34" charset="0"/>
              </a:rPr>
              <a:t>asko</a:t>
            </a:r>
            <a:endParaRPr lang="es-ES" sz="2800" dirty="0">
              <a:solidFill>
                <a:schemeClr val="accent1">
                  <a:lumMod val="50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996655" y="1026496"/>
            <a:ext cx="104518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dirty="0" smtClean="0">
                <a:solidFill>
                  <a:schemeClr val="accent1">
                    <a:lumMod val="50000"/>
                  </a:schemeClr>
                </a:solidFill>
                <a:latin typeface="Berlin Sans FB" panose="020E0602020502020306" pitchFamily="34" charset="0"/>
              </a:rPr>
              <a:t>Plan Estratégico SITNA</a:t>
            </a:r>
          </a:p>
          <a:p>
            <a:pPr algn="ctr"/>
            <a:r>
              <a:rPr lang="es-ES_tradnl" sz="4000" dirty="0" smtClean="0">
                <a:solidFill>
                  <a:schemeClr val="accent1">
                    <a:lumMod val="50000"/>
                  </a:schemeClr>
                </a:solidFill>
                <a:latin typeface="Berlin Sans FB" panose="020E0602020502020306" pitchFamily="34" charset="0"/>
              </a:rPr>
              <a:t>2024-2028</a:t>
            </a:r>
            <a:endParaRPr lang="es-ES" sz="4000" dirty="0">
              <a:solidFill>
                <a:schemeClr val="accent1">
                  <a:lumMod val="50000"/>
                </a:schemeClr>
              </a:solidFill>
              <a:latin typeface="Berlin Sans FB" panose="020E0602020502020306" pitchFamily="34" charset="0"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7731" y="5248517"/>
            <a:ext cx="2301658" cy="516251"/>
          </a:xfrm>
          <a:prstGeom prst="rect">
            <a:avLst/>
          </a:prstGeom>
          <a:effectLst>
            <a:glow rad="127000">
              <a:schemeClr val="tx2"/>
            </a:glow>
          </a:effectLst>
        </p:spPr>
      </p:pic>
    </p:spTree>
    <p:extLst>
      <p:ext uri="{BB962C8B-B14F-4D97-AF65-F5344CB8AC3E}">
        <p14:creationId xmlns:p14="http://schemas.microsoft.com/office/powerpoint/2010/main" val="368584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1090</TotalTime>
  <Words>775</Words>
  <Application>Microsoft Office PowerPoint</Application>
  <PresentationFormat>Panorámica</PresentationFormat>
  <Paragraphs>133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4" baseType="lpstr">
      <vt:lpstr>Arial</vt:lpstr>
      <vt:lpstr>Berlin Sans FB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Gobierno de Navarra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Vázquez López, José Manuel (DGTD-SAHRyS)</dc:creator>
  <cp:lastModifiedBy>Vázquez López, José Manuel (DGTD-SAHRyS)</cp:lastModifiedBy>
  <cp:revision>119</cp:revision>
  <dcterms:created xsi:type="dcterms:W3CDTF">2023-08-03T12:19:53Z</dcterms:created>
  <dcterms:modified xsi:type="dcterms:W3CDTF">2024-04-23T06:03:19Z</dcterms:modified>
</cp:coreProperties>
</file>